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3" r:id="rId3"/>
    <p:sldId id="284" r:id="rId4"/>
    <p:sldId id="271" r:id="rId5"/>
    <p:sldId id="264" r:id="rId6"/>
    <p:sldId id="270" r:id="rId7"/>
    <p:sldId id="263" r:id="rId8"/>
    <p:sldId id="257" r:id="rId9"/>
    <p:sldId id="266" r:id="rId10"/>
    <p:sldId id="265" r:id="rId11"/>
    <p:sldId id="267" r:id="rId12"/>
    <p:sldId id="268" r:id="rId13"/>
    <p:sldId id="269" r:id="rId14"/>
    <p:sldId id="260" r:id="rId15"/>
    <p:sldId id="261" r:id="rId16"/>
    <p:sldId id="262" r:id="rId17"/>
    <p:sldId id="258" r:id="rId18"/>
    <p:sldId id="285" r:id="rId19"/>
    <p:sldId id="293" r:id="rId20"/>
    <p:sldId id="294" r:id="rId21"/>
    <p:sldId id="295" r:id="rId22"/>
    <p:sldId id="298" r:id="rId23"/>
    <p:sldId id="297" r:id="rId24"/>
    <p:sldId id="299" r:id="rId25"/>
    <p:sldId id="300" r:id="rId26"/>
    <p:sldId id="301" r:id="rId27"/>
    <p:sldId id="296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C6815-8D97-429F-9C05-11CF92385D4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CB86C-EEB0-4380-AB42-A86AB9EDA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9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0CB76-235E-4797-A5E7-F219B4C7FF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0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Continuum</a:t>
            </a:r>
            <a:r>
              <a:rPr lang="en-US" baseline="0" dirty="0" smtClean="0"/>
              <a:t> between the aerosol and cloud measurements, since particles do not remain a constant size.  Dry aerosol particles grow </a:t>
            </a:r>
            <a:r>
              <a:rPr lang="en-US" baseline="0" dirty="0" err="1" smtClean="0"/>
              <a:t>hygroscopically</a:t>
            </a:r>
            <a:r>
              <a:rPr lang="en-US" baseline="0" dirty="0" smtClean="0"/>
              <a:t> when exposed to water vapor.  At RH &lt; 100% some particles can swell significantly and become haze particles.  Above 100% RH, the hygroscopic particles can then ‘activate’ and act as CCN, at which point they grow very quickly through condensation to become cloud droplets, which are typically 10-20 um in diameter.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8D8E-040E-4CBA-88A0-62668C2F9B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CAA15-B50F-4093-B34E-D080509C2AA9}" type="slidenum">
              <a:rPr lang="en-US"/>
              <a:pPr/>
              <a:t>28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dirty="0" smtClean="0"/>
              <a:t>Generates a </a:t>
            </a:r>
            <a:r>
              <a:rPr lang="en-US" dirty="0" err="1" smtClean="0"/>
              <a:t>supersaturation</a:t>
            </a:r>
            <a:r>
              <a:rPr lang="en-US" dirty="0" smtClean="0"/>
              <a:t>.  Allows particles to activate and grow into cloud droplets.  Counts the number of droplets formed.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37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CAA15-B50F-4093-B34E-D080509C2AA9}" type="slidenum">
              <a:rPr lang="en-US"/>
              <a:pPr/>
              <a:t>29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5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Sample area is defined by the optical and electronic systems of the CDP.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D3A034-11BE-48B3-9D38-FAEE89F54D73}" type="slidenum">
              <a:rPr lang="en-US" altLang="en-US" smtClean="0"/>
              <a:pPr eaLnBrk="1" hangingPunct="1"/>
              <a:t>30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56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1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06B19E-F4D5-4418-B517-D213AC7DFD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9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4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3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1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19E9E-FCC4-46C9-81B5-001DA57B6E1A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0B39E-28D6-479F-AA2E-4FC3F6920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3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and Aerosol size distributions </a:t>
            </a:r>
            <a:br>
              <a:rPr lang="en-US" dirty="0" smtClean="0"/>
            </a:br>
            <a:r>
              <a:rPr lang="en-US" dirty="0" smtClean="0"/>
              <a:t>and CCN activity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6969"/>
            <a:ext cx="9144000" cy="1655762"/>
          </a:xfrm>
        </p:spPr>
        <p:txBody>
          <a:bodyPr/>
          <a:lstStyle/>
          <a:p>
            <a:r>
              <a:rPr lang="en-US" dirty="0" smtClean="0"/>
              <a:t>Sara Lance</a:t>
            </a:r>
          </a:p>
          <a:p>
            <a:r>
              <a:rPr lang="en-US" dirty="0" smtClean="0"/>
              <a:t>WFM Pilot Study, Preliminary Observations</a:t>
            </a:r>
          </a:p>
          <a:p>
            <a:r>
              <a:rPr lang="en-US" dirty="0" smtClean="0"/>
              <a:t>Aug 24,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7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061" y="189331"/>
            <a:ext cx="10023413" cy="63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141"/>
            <a:ext cx="12192000" cy="52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" y="96252"/>
            <a:ext cx="12003286" cy="66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35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79"/>
            <a:ext cx="12192000" cy="659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585" y="5846543"/>
            <a:ext cx="60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08/17/2017</a:t>
            </a:r>
          </a:p>
          <a:p>
            <a:r>
              <a:rPr lang="en-US" dirty="0" smtClean="0"/>
              <a:t>Ambient data, averaging over 26 scans </a:t>
            </a:r>
            <a:r>
              <a:rPr lang="en-US" dirty="0" smtClean="0"/>
              <a:t>at 0.4%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6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9585" y="5846543"/>
            <a:ext cx="60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08/17/2017</a:t>
            </a:r>
          </a:p>
          <a:p>
            <a:r>
              <a:rPr lang="en-US" dirty="0" smtClean="0"/>
              <a:t>Ambient data, averaging over 26 scans </a:t>
            </a:r>
            <a:r>
              <a:rPr lang="en-US" dirty="0" smtClean="0"/>
              <a:t>at 0.6%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9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585" y="5846543"/>
            <a:ext cx="60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08/17/2017</a:t>
            </a:r>
          </a:p>
          <a:p>
            <a:r>
              <a:rPr lang="en-US" dirty="0" smtClean="0"/>
              <a:t>Ambient data, averaging over 26 scans </a:t>
            </a:r>
            <a:r>
              <a:rPr lang="en-US" dirty="0" smtClean="0"/>
              <a:t>at 0.8%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5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89585" y="5846543"/>
            <a:ext cx="60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08/17/2017</a:t>
            </a:r>
          </a:p>
          <a:p>
            <a:r>
              <a:rPr lang="en-US" dirty="0" smtClean="0"/>
              <a:t>Ambient data, averaging over 26 scans </a:t>
            </a:r>
            <a:r>
              <a:rPr lang="en-US" dirty="0" smtClean="0"/>
              <a:t>at 1.0%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89585" y="5846543"/>
            <a:ext cx="5266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08/21/2017</a:t>
            </a:r>
          </a:p>
          <a:p>
            <a:r>
              <a:rPr lang="en-US" dirty="0" smtClean="0"/>
              <a:t>Calibration data w/ AS, 1 scan </a:t>
            </a:r>
            <a:r>
              <a:rPr lang="en-US" dirty="0" smtClean="0"/>
              <a:t>at 0.6%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5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9585" y="5846543"/>
            <a:ext cx="60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08/17/2017</a:t>
            </a:r>
          </a:p>
          <a:p>
            <a:r>
              <a:rPr lang="en-US" dirty="0" smtClean="0"/>
              <a:t>Ambient data, averaging over 26 scans </a:t>
            </a:r>
            <a:r>
              <a:rPr lang="en-US" dirty="0" smtClean="0"/>
              <a:t>at 0.6%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8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7/79/Haze_over_China_25-06-2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/>
          <a:stretch/>
        </p:blipFill>
        <p:spPr bwMode="auto">
          <a:xfrm>
            <a:off x="1524000" y="739742"/>
            <a:ext cx="9144000" cy="61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2600" y="1"/>
            <a:ext cx="8839200" cy="739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700" dirty="0"/>
              <a:t>Aerosol Impacts: Climate (‘Global Dimming’)</a:t>
            </a:r>
            <a:endParaRPr lang="en-US" sz="3700" dirty="0"/>
          </a:p>
        </p:txBody>
      </p:sp>
      <p:sp>
        <p:nvSpPr>
          <p:cNvPr id="4" name="Rectangle 3"/>
          <p:cNvSpPr/>
          <p:nvPr/>
        </p:nvSpPr>
        <p:spPr>
          <a:xfrm>
            <a:off x="1524000" y="6027004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Haze </a:t>
            </a:r>
            <a:r>
              <a:rPr lang="en-US" sz="2400" dirty="0"/>
              <a:t>blown off the Eastern coast of China, over Bo Hai Bay and </a:t>
            </a:r>
            <a:r>
              <a:rPr lang="en-US" sz="2400" dirty="0"/>
              <a:t>the Yellow </a:t>
            </a:r>
            <a:r>
              <a:rPr lang="en-US" sz="2400" dirty="0"/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7200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89585" y="5846543"/>
            <a:ext cx="5266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08/21/2017</a:t>
            </a:r>
          </a:p>
          <a:p>
            <a:r>
              <a:rPr lang="en-US" dirty="0" smtClean="0"/>
              <a:t>Calibration data w/ AS, 1 scan </a:t>
            </a:r>
            <a:r>
              <a:rPr lang="en-US" dirty="0" smtClean="0"/>
              <a:t>at 0.4% </a:t>
            </a:r>
            <a:r>
              <a:rPr lang="en-US" dirty="0" err="1" smtClean="0"/>
              <a:t>Supersaturation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0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SMCA (Scanning Mobility CCN Analysis)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1368373"/>
            <a:ext cx="11528535" cy="4121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585" y="5846543"/>
            <a:ext cx="6085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08/17/2017</a:t>
            </a:r>
          </a:p>
          <a:p>
            <a:r>
              <a:rPr lang="en-US" dirty="0" smtClean="0"/>
              <a:t>Ambient data, averaging over 26 scans </a:t>
            </a:r>
            <a:r>
              <a:rPr lang="en-US" dirty="0" smtClean="0"/>
              <a:t>at 0.4% </a:t>
            </a:r>
            <a:r>
              <a:rPr lang="en-US" dirty="0" err="1" smtClean="0"/>
              <a:t>Supersaturation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9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Size-resolved CCN measurements = </a:t>
            </a:r>
            <a:br>
              <a:rPr lang="en-US" sz="3600" dirty="0" smtClean="0"/>
            </a:br>
            <a:r>
              <a:rPr lang="en-US" sz="3600" dirty="0" smtClean="0"/>
              <a:t>information about aerosol chemical composition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3676" y="1825625"/>
            <a:ext cx="4810124" cy="4351338"/>
          </a:xfrm>
        </p:spPr>
        <p:txBody>
          <a:bodyPr/>
          <a:lstStyle/>
          <a:p>
            <a:r>
              <a:rPr lang="en-US" dirty="0" err="1" smtClean="0"/>
              <a:t>Hygroscopicity</a:t>
            </a:r>
            <a:r>
              <a:rPr lang="en-US" dirty="0" smtClean="0"/>
              <a:t> Parameter (kappa) for ammonium sulfate is ~0.6</a:t>
            </a:r>
          </a:p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O</a:t>
            </a:r>
            <a:r>
              <a:rPr lang="en-US" dirty="0" smtClean="0"/>
              <a:t>rganics compounds, kappa is typically &lt; 0.2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7757" y="6233761"/>
            <a:ext cx="316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Petters</a:t>
            </a:r>
            <a:r>
              <a:rPr lang="en-US" dirty="0" smtClean="0"/>
              <a:t> and </a:t>
            </a:r>
            <a:r>
              <a:rPr lang="en-US" dirty="0" err="1" smtClean="0"/>
              <a:t>Kreidenweis</a:t>
            </a:r>
            <a:r>
              <a:rPr lang="en-US" dirty="0" smtClean="0"/>
              <a:t>, 2007)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86" y="1475561"/>
            <a:ext cx="6023964" cy="47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2325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German Study C</a:t>
            </a:r>
            <a:r>
              <a:rPr lang="en-US" sz="3200" dirty="0" smtClean="0"/>
              <a:t>omparing </a:t>
            </a:r>
            <a:r>
              <a:rPr lang="en-US" sz="3200" dirty="0" err="1" smtClean="0"/>
              <a:t>Hygroscopicity</a:t>
            </a:r>
            <a:r>
              <a:rPr lang="en-US" sz="3200" dirty="0"/>
              <a:t> </a:t>
            </a:r>
            <a:r>
              <a:rPr lang="en-US" sz="3200" dirty="0" smtClean="0"/>
              <a:t>Parameter (kappa)</a:t>
            </a:r>
            <a:br>
              <a:rPr lang="en-US" sz="3200" dirty="0" smtClean="0"/>
            </a:br>
            <a:r>
              <a:rPr lang="en-US" sz="3200" dirty="0" smtClean="0"/>
              <a:t>at upwind and downwind sites on </a:t>
            </a:r>
            <a:r>
              <a:rPr lang="en-US" sz="3200" b="1" dirty="0" smtClean="0">
                <a:solidFill>
                  <a:srgbClr val="0070C0"/>
                </a:solidFill>
              </a:rPr>
              <a:t>cloudy</a:t>
            </a:r>
            <a:r>
              <a:rPr lang="en-US" sz="3200" dirty="0" smtClean="0"/>
              <a:t> and </a:t>
            </a:r>
            <a:r>
              <a:rPr lang="en-US" sz="3200" b="1" dirty="0" smtClean="0">
                <a:solidFill>
                  <a:srgbClr val="FF0000"/>
                </a:solidFill>
              </a:rPr>
              <a:t>clear-air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days </a:t>
            </a:r>
            <a:endParaRPr lang="en-US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2" y="1690687"/>
            <a:ext cx="6509739" cy="44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6141" y="6232101"/>
            <a:ext cx="21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(Henning et al, 2014)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80746" y="2155092"/>
            <a:ext cx="1626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Full Cloud Events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5608" y="2155092"/>
            <a:ext cx="738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Non-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Cloud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Events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156" y="2312378"/>
            <a:ext cx="12204156" cy="33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63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4098"/>
            <a:ext cx="12192000" cy="46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319706"/>
            <a:ext cx="121951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3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948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99988"/>
            <a:ext cx="8229600" cy="529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 of Operation for the </a:t>
            </a:r>
            <a:r>
              <a:rPr lang="en-US" dirty="0" err="1" smtClean="0"/>
              <a:t>CCNc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25638" y="1112839"/>
            <a:ext cx="8547100" cy="4860925"/>
          </a:xfrm>
        </p:spPr>
        <p:txBody>
          <a:bodyPr/>
          <a:lstStyle/>
          <a:p>
            <a:pPr>
              <a:buFontTx/>
              <a:buNone/>
            </a:pPr>
            <a:r>
              <a:rPr lang="en-US" sz="2600" dirty="0">
                <a:solidFill>
                  <a:srgbClr val="FF0000"/>
                </a:solidFill>
              </a:rPr>
              <a:t>	Thermal </a:t>
            </a:r>
            <a:r>
              <a:rPr lang="en-US" sz="2600" dirty="0">
                <a:solidFill>
                  <a:srgbClr val="FF0000"/>
                </a:solidFill>
              </a:rPr>
              <a:t>diffusivity </a:t>
            </a:r>
            <a:r>
              <a:rPr lang="en-US" sz="2600" dirty="0"/>
              <a:t>&lt; </a:t>
            </a:r>
            <a:r>
              <a:rPr lang="en-US" sz="2600" dirty="0">
                <a:solidFill>
                  <a:srgbClr val="0066FF"/>
                </a:solidFill>
              </a:rPr>
              <a:t>Molecular diffusivity of water vapor </a:t>
            </a:r>
          </a:p>
          <a:p>
            <a:pPr>
              <a:buFontTx/>
              <a:buNone/>
            </a:pPr>
            <a:endParaRPr lang="en-US" sz="2600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r>
              <a:rPr lang="en-US" sz="2600" dirty="0"/>
              <a:t>		1.					</a:t>
            </a:r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None/>
            </a:pPr>
            <a:r>
              <a:rPr lang="en-US" sz="2600" dirty="0"/>
              <a:t>		2.</a:t>
            </a:r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None/>
            </a:pPr>
            <a:r>
              <a:rPr lang="en-US" sz="2600" dirty="0"/>
              <a:t>		3.				</a:t>
            </a:r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None/>
            </a:pPr>
            <a:r>
              <a:rPr lang="en-US" sz="2600" dirty="0"/>
              <a:t>		4.</a:t>
            </a:r>
          </a:p>
        </p:txBody>
      </p:sp>
      <p:graphicFrame>
        <p:nvGraphicFramePr>
          <p:cNvPr id="52251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3317876" y="2049463"/>
          <a:ext cx="13255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4" imgW="660240" imgH="228600" progId="Equation.3">
                  <p:embed/>
                </p:oleObj>
              </mc:Choice>
              <mc:Fallback>
                <p:oleObj name="Equation" r:id="rId4" imgW="660240" imgH="228600" progId="Equation.3">
                  <p:embed/>
                  <p:pic>
                    <p:nvPicPr>
                      <p:cNvPr id="5225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6" y="2049463"/>
                        <a:ext cx="1325563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2" name="Object 28"/>
          <p:cNvGraphicFramePr>
            <a:graphicFrameLocks noChangeAspect="1"/>
          </p:cNvGraphicFramePr>
          <p:nvPr/>
        </p:nvGraphicFramePr>
        <p:xfrm>
          <a:off x="3344863" y="2962276"/>
          <a:ext cx="12366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6" imgW="583920" imgH="241200" progId="Equation.3">
                  <p:embed/>
                </p:oleObj>
              </mc:Choice>
              <mc:Fallback>
                <p:oleObj name="Equation" r:id="rId6" imgW="583920" imgH="241200" progId="Equation.3">
                  <p:embed/>
                  <p:pic>
                    <p:nvPicPr>
                      <p:cNvPr id="5225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863" y="2962276"/>
                        <a:ext cx="1236662" cy="5111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1167E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3" name="Object 29"/>
          <p:cNvGraphicFramePr>
            <a:graphicFrameLocks noChangeAspect="1"/>
          </p:cNvGraphicFramePr>
          <p:nvPr/>
        </p:nvGraphicFramePr>
        <p:xfrm>
          <a:off x="3317875" y="3981450"/>
          <a:ext cx="13398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8" imgW="660240" imgH="241200" progId="Equation.3">
                  <p:embed/>
                </p:oleObj>
              </mc:Choice>
              <mc:Fallback>
                <p:oleObj name="Equation" r:id="rId8" imgW="660240" imgH="241200" progId="Equation.3">
                  <p:embed/>
                  <p:pic>
                    <p:nvPicPr>
                      <p:cNvPr id="522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3981450"/>
                        <a:ext cx="1339850" cy="4905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4" name="Object 30"/>
          <p:cNvGraphicFramePr>
            <a:graphicFrameLocks noChangeAspect="1"/>
          </p:cNvGraphicFramePr>
          <p:nvPr/>
        </p:nvGraphicFramePr>
        <p:xfrm>
          <a:off x="3317875" y="4765676"/>
          <a:ext cx="2262188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10" imgW="1168200" imgH="457200" progId="Equation.3">
                  <p:embed/>
                </p:oleObj>
              </mc:Choice>
              <mc:Fallback>
                <p:oleObj name="Equation" r:id="rId10" imgW="1168200" imgH="457200" progId="Equation.3">
                  <p:embed/>
                  <p:pic>
                    <p:nvPicPr>
                      <p:cNvPr id="5225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4765676"/>
                        <a:ext cx="2262188" cy="887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" name="Group 79"/>
          <p:cNvGrpSpPr/>
          <p:nvPr/>
        </p:nvGrpSpPr>
        <p:grpSpPr>
          <a:xfrm>
            <a:off x="6587463" y="1734004"/>
            <a:ext cx="3059804" cy="4073545"/>
            <a:chOff x="5020931" y="1680832"/>
            <a:chExt cx="3486308" cy="4460875"/>
          </a:xfrm>
        </p:grpSpPr>
        <p:sp>
          <p:nvSpPr>
            <p:cNvPr id="52229" name="Freeform 5"/>
            <p:cNvSpPr>
              <a:spLocks/>
            </p:cNvSpPr>
            <p:nvPr/>
          </p:nvSpPr>
          <p:spPr bwMode="auto">
            <a:xfrm rot="5400000">
              <a:off x="5677521" y="3809670"/>
              <a:ext cx="4414838" cy="211138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149" y="70"/>
                </a:cxn>
                <a:cxn ang="0">
                  <a:pos x="486" y="80"/>
                </a:cxn>
                <a:cxn ang="0">
                  <a:pos x="1191" y="80"/>
                </a:cxn>
                <a:cxn ang="0">
                  <a:pos x="1489" y="80"/>
                </a:cxn>
                <a:cxn ang="0">
                  <a:pos x="1877" y="70"/>
                </a:cxn>
                <a:cxn ang="0">
                  <a:pos x="2165" y="70"/>
                </a:cxn>
                <a:cxn ang="0">
                  <a:pos x="2423" y="80"/>
                </a:cxn>
                <a:cxn ang="0">
                  <a:pos x="2870" y="60"/>
                </a:cxn>
                <a:cxn ang="0">
                  <a:pos x="3466" y="70"/>
                </a:cxn>
                <a:cxn ang="0">
                  <a:pos x="3436" y="0"/>
                </a:cxn>
              </a:cxnLst>
              <a:rect l="0" t="0" r="r" b="b"/>
              <a:pathLst>
                <a:path w="3468" h="108">
                  <a:moveTo>
                    <a:pt x="0" y="40"/>
                  </a:moveTo>
                  <a:cubicBezTo>
                    <a:pt x="23" y="108"/>
                    <a:pt x="80" y="76"/>
                    <a:pt x="149" y="70"/>
                  </a:cubicBezTo>
                  <a:cubicBezTo>
                    <a:pt x="231" y="42"/>
                    <a:pt x="402" y="68"/>
                    <a:pt x="486" y="80"/>
                  </a:cubicBezTo>
                  <a:cubicBezTo>
                    <a:pt x="758" y="74"/>
                    <a:pt x="923" y="69"/>
                    <a:pt x="1191" y="80"/>
                  </a:cubicBezTo>
                  <a:cubicBezTo>
                    <a:pt x="1363" y="81"/>
                    <a:pt x="1375" y="82"/>
                    <a:pt x="1489" y="80"/>
                  </a:cubicBezTo>
                  <a:cubicBezTo>
                    <a:pt x="1603" y="78"/>
                    <a:pt x="1764" y="72"/>
                    <a:pt x="1877" y="70"/>
                  </a:cubicBezTo>
                  <a:cubicBezTo>
                    <a:pt x="2036" y="64"/>
                    <a:pt x="2072" y="67"/>
                    <a:pt x="2165" y="70"/>
                  </a:cubicBezTo>
                  <a:cubicBezTo>
                    <a:pt x="2256" y="72"/>
                    <a:pt x="2306" y="82"/>
                    <a:pt x="2423" y="80"/>
                  </a:cubicBezTo>
                  <a:cubicBezTo>
                    <a:pt x="2571" y="74"/>
                    <a:pt x="2723" y="76"/>
                    <a:pt x="2870" y="60"/>
                  </a:cubicBezTo>
                  <a:cubicBezTo>
                    <a:pt x="3074" y="70"/>
                    <a:pt x="3260" y="78"/>
                    <a:pt x="3466" y="70"/>
                  </a:cubicBezTo>
                  <a:cubicBezTo>
                    <a:pt x="3454" y="11"/>
                    <a:pt x="3468" y="32"/>
                    <a:pt x="3436" y="0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1" name="Line 7"/>
            <p:cNvSpPr>
              <a:spLocks noChangeShapeType="1"/>
            </p:cNvSpPr>
            <p:nvPr/>
          </p:nvSpPr>
          <p:spPr bwMode="auto">
            <a:xfrm rot="5400000">
              <a:off x="4531345" y="3911270"/>
              <a:ext cx="4460875" cy="0"/>
            </a:xfrm>
            <a:prstGeom prst="line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rot="5400000">
              <a:off x="6858621" y="2054737"/>
              <a:ext cx="6810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 rot="5400000">
              <a:off x="5728321" y="3890632"/>
              <a:ext cx="4387850" cy="53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 rot="5400000">
              <a:off x="6022008" y="3625520"/>
              <a:ext cx="4400550" cy="569913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auto">
            <a:xfrm rot="5400000">
              <a:off x="6544114" y="2126175"/>
              <a:ext cx="830263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2" y="3"/>
                </a:cxn>
              </a:cxnLst>
              <a:rect l="0" t="0" r="r" b="b"/>
              <a:pathLst>
                <a:path w="652" h="3">
                  <a:moveTo>
                    <a:pt x="0" y="0"/>
                  </a:moveTo>
                  <a:lnTo>
                    <a:pt x="652" y="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13"/>
            <p:cNvSpPr>
              <a:spLocks noChangeShapeType="1"/>
            </p:cNvSpPr>
            <p:nvPr/>
          </p:nvSpPr>
          <p:spPr bwMode="auto">
            <a:xfrm rot="5400000">
              <a:off x="7274546" y="1916625"/>
              <a:ext cx="420688" cy="15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2"/>
            <p:cNvSpPr>
              <a:spLocks/>
            </p:cNvSpPr>
            <p:nvPr/>
          </p:nvSpPr>
          <p:spPr bwMode="auto">
            <a:xfrm rot="5400000">
              <a:off x="6596683" y="3288970"/>
              <a:ext cx="1428750" cy="1106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0" y="306"/>
                </a:cxn>
                <a:cxn ang="0">
                  <a:pos x="649" y="469"/>
                </a:cxn>
                <a:cxn ang="0">
                  <a:pos x="1122" y="559"/>
                </a:cxn>
              </a:cxnLst>
              <a:rect l="0" t="0" r="r" b="b"/>
              <a:pathLst>
                <a:path w="1122" h="559">
                  <a:moveTo>
                    <a:pt x="0" y="0"/>
                  </a:moveTo>
                  <a:cubicBezTo>
                    <a:pt x="50" y="51"/>
                    <a:pt x="192" y="228"/>
                    <a:pt x="300" y="306"/>
                  </a:cubicBezTo>
                  <a:cubicBezTo>
                    <a:pt x="408" y="384"/>
                    <a:pt x="512" y="427"/>
                    <a:pt x="649" y="469"/>
                  </a:cubicBezTo>
                  <a:cubicBezTo>
                    <a:pt x="786" y="511"/>
                    <a:pt x="1024" y="540"/>
                    <a:pt x="1122" y="55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3"/>
            <p:cNvSpPr>
              <a:spLocks/>
            </p:cNvSpPr>
            <p:nvPr/>
          </p:nvSpPr>
          <p:spPr bwMode="auto">
            <a:xfrm rot="5400000">
              <a:off x="6968158" y="3644570"/>
              <a:ext cx="688975" cy="1108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" y="189"/>
                </a:cxn>
                <a:cxn ang="0">
                  <a:pos x="257" y="384"/>
                </a:cxn>
                <a:cxn ang="0">
                  <a:pos x="542" y="560"/>
                </a:cxn>
              </a:cxnLst>
              <a:rect l="0" t="0" r="r" b="b"/>
              <a:pathLst>
                <a:path w="542" h="560">
                  <a:moveTo>
                    <a:pt x="0" y="0"/>
                  </a:moveTo>
                  <a:cubicBezTo>
                    <a:pt x="13" y="31"/>
                    <a:pt x="32" y="125"/>
                    <a:pt x="75" y="189"/>
                  </a:cubicBezTo>
                  <a:cubicBezTo>
                    <a:pt x="118" y="253"/>
                    <a:pt x="179" y="322"/>
                    <a:pt x="257" y="384"/>
                  </a:cubicBezTo>
                  <a:cubicBezTo>
                    <a:pt x="335" y="446"/>
                    <a:pt x="483" y="523"/>
                    <a:pt x="542" y="560"/>
                  </a:cubicBez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248" name="Text Box 24"/>
            <p:cNvSpPr txBox="1">
              <a:spLocks noChangeArrowheads="1"/>
            </p:cNvSpPr>
            <p:nvPr/>
          </p:nvSpPr>
          <p:spPr bwMode="auto">
            <a:xfrm>
              <a:off x="7915896" y="2906382"/>
              <a:ext cx="442913" cy="40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2249" name="Text Box 25"/>
            <p:cNvSpPr txBox="1">
              <a:spLocks noChangeArrowheads="1"/>
            </p:cNvSpPr>
            <p:nvPr/>
          </p:nvSpPr>
          <p:spPr bwMode="auto">
            <a:xfrm>
              <a:off x="7904783" y="3673145"/>
              <a:ext cx="442913" cy="40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52250" name="Text Box 26"/>
            <p:cNvSpPr txBox="1">
              <a:spLocks noChangeArrowheads="1"/>
            </p:cNvSpPr>
            <p:nvPr/>
          </p:nvSpPr>
          <p:spPr bwMode="auto">
            <a:xfrm>
              <a:off x="6453808" y="4519282"/>
              <a:ext cx="442913" cy="40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/>
                <a:t>C</a:t>
              </a:r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rot="16200000" flipH="1">
              <a:off x="3435812" y="3813208"/>
              <a:ext cx="4414838" cy="211138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149" y="70"/>
                </a:cxn>
                <a:cxn ang="0">
                  <a:pos x="486" y="80"/>
                </a:cxn>
                <a:cxn ang="0">
                  <a:pos x="1191" y="80"/>
                </a:cxn>
                <a:cxn ang="0">
                  <a:pos x="1489" y="80"/>
                </a:cxn>
                <a:cxn ang="0">
                  <a:pos x="1877" y="70"/>
                </a:cxn>
                <a:cxn ang="0">
                  <a:pos x="2165" y="70"/>
                </a:cxn>
                <a:cxn ang="0">
                  <a:pos x="2423" y="80"/>
                </a:cxn>
                <a:cxn ang="0">
                  <a:pos x="2870" y="60"/>
                </a:cxn>
                <a:cxn ang="0">
                  <a:pos x="3466" y="70"/>
                </a:cxn>
                <a:cxn ang="0">
                  <a:pos x="3436" y="0"/>
                </a:cxn>
              </a:cxnLst>
              <a:rect l="0" t="0" r="r" b="b"/>
              <a:pathLst>
                <a:path w="3468" h="108">
                  <a:moveTo>
                    <a:pt x="0" y="40"/>
                  </a:moveTo>
                  <a:cubicBezTo>
                    <a:pt x="23" y="108"/>
                    <a:pt x="80" y="76"/>
                    <a:pt x="149" y="70"/>
                  </a:cubicBezTo>
                  <a:cubicBezTo>
                    <a:pt x="231" y="42"/>
                    <a:pt x="402" y="68"/>
                    <a:pt x="486" y="80"/>
                  </a:cubicBezTo>
                  <a:cubicBezTo>
                    <a:pt x="758" y="74"/>
                    <a:pt x="923" y="69"/>
                    <a:pt x="1191" y="80"/>
                  </a:cubicBezTo>
                  <a:cubicBezTo>
                    <a:pt x="1363" y="81"/>
                    <a:pt x="1375" y="82"/>
                    <a:pt x="1489" y="80"/>
                  </a:cubicBezTo>
                  <a:cubicBezTo>
                    <a:pt x="1603" y="78"/>
                    <a:pt x="1764" y="72"/>
                    <a:pt x="1877" y="70"/>
                  </a:cubicBezTo>
                  <a:cubicBezTo>
                    <a:pt x="2036" y="64"/>
                    <a:pt x="2072" y="67"/>
                    <a:pt x="2165" y="70"/>
                  </a:cubicBezTo>
                  <a:cubicBezTo>
                    <a:pt x="2256" y="72"/>
                    <a:pt x="2306" y="82"/>
                    <a:pt x="2423" y="80"/>
                  </a:cubicBezTo>
                  <a:cubicBezTo>
                    <a:pt x="2571" y="74"/>
                    <a:pt x="2723" y="76"/>
                    <a:pt x="2870" y="60"/>
                  </a:cubicBezTo>
                  <a:cubicBezTo>
                    <a:pt x="3074" y="70"/>
                    <a:pt x="3260" y="78"/>
                    <a:pt x="3466" y="70"/>
                  </a:cubicBezTo>
                  <a:cubicBezTo>
                    <a:pt x="3454" y="11"/>
                    <a:pt x="3468" y="32"/>
                    <a:pt x="3436" y="0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6"/>
            <p:cNvSpPr txBox="1">
              <a:spLocks noChangeArrowheads="1"/>
            </p:cNvSpPr>
            <p:nvPr/>
          </p:nvSpPr>
          <p:spPr bwMode="auto">
            <a:xfrm rot="16200000" flipH="1">
              <a:off x="6504902" y="5479298"/>
              <a:ext cx="202296" cy="38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 rot="16200000" flipH="1">
              <a:off x="5988512" y="2058275"/>
              <a:ext cx="6810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>
                <a:ln>
                  <a:solidFill>
                    <a:schemeClr val="tx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59" name="Rectangle 9"/>
            <p:cNvSpPr>
              <a:spLocks noChangeArrowheads="1"/>
            </p:cNvSpPr>
            <p:nvPr/>
          </p:nvSpPr>
          <p:spPr bwMode="auto">
            <a:xfrm rot="16200000" flipH="1">
              <a:off x="3412000" y="3894170"/>
              <a:ext cx="4387850" cy="53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10"/>
            <p:cNvSpPr>
              <a:spLocks noChangeArrowheads="1"/>
            </p:cNvSpPr>
            <p:nvPr/>
          </p:nvSpPr>
          <p:spPr bwMode="auto">
            <a:xfrm rot="16200000" flipH="1">
              <a:off x="3105613" y="3629058"/>
              <a:ext cx="4400550" cy="569913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/>
            </p:cNvSpPr>
            <p:nvPr/>
          </p:nvSpPr>
          <p:spPr bwMode="auto">
            <a:xfrm rot="16200000" flipH="1">
              <a:off x="6153794" y="2129713"/>
              <a:ext cx="830263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2" y="3"/>
                </a:cxn>
              </a:cxnLst>
              <a:rect l="0" t="0" r="r" b="b"/>
              <a:pathLst>
                <a:path w="652" h="3">
                  <a:moveTo>
                    <a:pt x="0" y="0"/>
                  </a:moveTo>
                  <a:lnTo>
                    <a:pt x="652" y="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>
                <a:ln>
                  <a:solidFill>
                    <a:schemeClr val="tx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63" name="Line 13"/>
            <p:cNvSpPr>
              <a:spLocks noChangeShapeType="1"/>
            </p:cNvSpPr>
            <p:nvPr/>
          </p:nvSpPr>
          <p:spPr bwMode="auto">
            <a:xfrm rot="16200000" flipH="1">
              <a:off x="5832937" y="1920163"/>
              <a:ext cx="420688" cy="15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2"/>
            <p:cNvSpPr>
              <a:spLocks/>
            </p:cNvSpPr>
            <p:nvPr/>
          </p:nvSpPr>
          <p:spPr bwMode="auto">
            <a:xfrm rot="16200000" flipH="1">
              <a:off x="5502738" y="3292508"/>
              <a:ext cx="1428750" cy="1106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0" y="306"/>
                </a:cxn>
                <a:cxn ang="0">
                  <a:pos x="649" y="469"/>
                </a:cxn>
                <a:cxn ang="0">
                  <a:pos x="1122" y="559"/>
                </a:cxn>
              </a:cxnLst>
              <a:rect l="0" t="0" r="r" b="b"/>
              <a:pathLst>
                <a:path w="1122" h="559">
                  <a:moveTo>
                    <a:pt x="0" y="0"/>
                  </a:moveTo>
                  <a:cubicBezTo>
                    <a:pt x="50" y="51"/>
                    <a:pt x="192" y="228"/>
                    <a:pt x="300" y="306"/>
                  </a:cubicBezTo>
                  <a:cubicBezTo>
                    <a:pt x="408" y="384"/>
                    <a:pt x="512" y="427"/>
                    <a:pt x="649" y="469"/>
                  </a:cubicBezTo>
                  <a:cubicBezTo>
                    <a:pt x="786" y="511"/>
                    <a:pt x="1024" y="540"/>
                    <a:pt x="1122" y="55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 rot="16200000" flipH="1">
              <a:off x="5871038" y="3648108"/>
              <a:ext cx="688975" cy="1108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" y="189"/>
                </a:cxn>
                <a:cxn ang="0">
                  <a:pos x="257" y="384"/>
                </a:cxn>
                <a:cxn ang="0">
                  <a:pos x="542" y="560"/>
                </a:cxn>
              </a:cxnLst>
              <a:rect l="0" t="0" r="r" b="b"/>
              <a:pathLst>
                <a:path w="542" h="560">
                  <a:moveTo>
                    <a:pt x="0" y="0"/>
                  </a:moveTo>
                  <a:cubicBezTo>
                    <a:pt x="13" y="31"/>
                    <a:pt x="32" y="125"/>
                    <a:pt x="75" y="189"/>
                  </a:cubicBezTo>
                  <a:cubicBezTo>
                    <a:pt x="118" y="253"/>
                    <a:pt x="179" y="322"/>
                    <a:pt x="257" y="384"/>
                  </a:cubicBezTo>
                  <a:cubicBezTo>
                    <a:pt x="335" y="446"/>
                    <a:pt x="483" y="523"/>
                    <a:pt x="542" y="560"/>
                  </a:cubicBez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24"/>
            <p:cNvSpPr txBox="1">
              <a:spLocks noChangeArrowheads="1"/>
            </p:cNvSpPr>
            <p:nvPr/>
          </p:nvSpPr>
          <p:spPr bwMode="auto">
            <a:xfrm flipH="1">
              <a:off x="5169362" y="2909920"/>
              <a:ext cx="442913" cy="40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75" name="Text Box 25"/>
            <p:cNvSpPr txBox="1">
              <a:spLocks noChangeArrowheads="1"/>
            </p:cNvSpPr>
            <p:nvPr/>
          </p:nvSpPr>
          <p:spPr bwMode="auto">
            <a:xfrm flipH="1">
              <a:off x="5180475" y="3676683"/>
              <a:ext cx="442913" cy="40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77" name="Freeform 76"/>
            <p:cNvSpPr/>
            <p:nvPr/>
          </p:nvSpPr>
          <p:spPr>
            <a:xfrm>
              <a:off x="5699051" y="1733109"/>
              <a:ext cx="2126512" cy="854148"/>
            </a:xfrm>
            <a:custGeom>
              <a:avLst/>
              <a:gdLst>
                <a:gd name="connsiteX0" fmla="*/ 0 w 2126512"/>
                <a:gd name="connsiteY0" fmla="*/ 0 h 854148"/>
                <a:gd name="connsiteX1" fmla="*/ 1063256 w 2126512"/>
                <a:gd name="connsiteY1" fmla="*/ 850604 h 854148"/>
                <a:gd name="connsiteX2" fmla="*/ 2126512 w 2126512"/>
                <a:gd name="connsiteY2" fmla="*/ 21265 h 854148"/>
                <a:gd name="connsiteX3" fmla="*/ 2126512 w 2126512"/>
                <a:gd name="connsiteY3" fmla="*/ 21265 h 85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6512" h="854148">
                  <a:moveTo>
                    <a:pt x="0" y="0"/>
                  </a:moveTo>
                  <a:cubicBezTo>
                    <a:pt x="354418" y="423530"/>
                    <a:pt x="708837" y="847060"/>
                    <a:pt x="1063256" y="850604"/>
                  </a:cubicBezTo>
                  <a:cubicBezTo>
                    <a:pt x="1417675" y="854148"/>
                    <a:pt x="2126512" y="21265"/>
                    <a:pt x="2126512" y="21265"/>
                  </a:cubicBezTo>
                  <a:lnTo>
                    <a:pt x="2126512" y="21265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999762" y="5869174"/>
            <a:ext cx="2446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CCNc</a:t>
            </a:r>
            <a:r>
              <a:rPr lang="en-US" sz="3200" dirty="0"/>
              <a:t> Column</a:t>
            </a:r>
            <a:endParaRPr lang="en-US" sz="3200" dirty="0"/>
          </a:p>
        </p:txBody>
      </p:sp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5187951" y="2052638"/>
          <a:ext cx="9937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12" imgW="495000" imgH="228600" progId="Equation.3">
                  <p:embed/>
                </p:oleObj>
              </mc:Choice>
              <mc:Fallback>
                <p:oleObj name="Equation" r:id="rId12" imgW="495000" imgH="228600" progId="Equation.3">
                  <p:embed/>
                  <p:pic>
                    <p:nvPicPr>
                      <p:cNvPr id="11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951" y="2052638"/>
                        <a:ext cx="9937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1935481" y="5869174"/>
            <a:ext cx="42349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Generates a </a:t>
            </a:r>
            <a:r>
              <a:rPr lang="en-US" sz="2400" b="1" dirty="0" err="1"/>
              <a:t>S</a:t>
            </a:r>
            <a:r>
              <a:rPr lang="en-US" sz="2400" b="1" dirty="0" err="1"/>
              <a:t>upersaturation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of water vapor (0.1% - 1.0 %)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24603" y="2488375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laminar </a:t>
            </a:r>
          </a:p>
          <a:p>
            <a:r>
              <a:rPr lang="en-US" sz="1600" dirty="0"/>
              <a:t>flow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9711071" y="1648046"/>
            <a:ext cx="806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cold</a:t>
            </a:r>
            <a:endParaRPr lang="en-US" sz="28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9711071" y="5411972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hot</a:t>
            </a:r>
            <a:endParaRPr lang="en-US" sz="28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4678681" y="3946091"/>
            <a:ext cx="179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Same temperature</a:t>
            </a:r>
          </a:p>
          <a:p>
            <a:r>
              <a:rPr lang="en-US" sz="1600" b="1" dirty="0"/>
              <a:t>a</a:t>
            </a:r>
            <a:r>
              <a:rPr lang="en-US" sz="1600" b="1" dirty="0"/>
              <a:t>t C and A</a:t>
            </a:r>
            <a:endParaRPr lang="en-US" sz="16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4587241" y="2963288"/>
            <a:ext cx="213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Same H</a:t>
            </a:r>
            <a:r>
              <a:rPr lang="en-US" sz="1600" b="1" baseline="-25000" dirty="0"/>
              <a:t>2</a:t>
            </a:r>
            <a:r>
              <a:rPr lang="en-US" sz="1600" b="1" dirty="0"/>
              <a:t>O mixing ratio</a:t>
            </a:r>
          </a:p>
          <a:p>
            <a:r>
              <a:rPr lang="en-US" sz="1600" b="1" dirty="0"/>
              <a:t>at C and B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47383146"/>
      </p:ext>
    </p:extLst>
  </p:cSld>
  <p:clrMapOvr>
    <a:masterClrMapping/>
  </p:clrMapOvr>
  <p:transition advTm="27198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25638" y="1112839"/>
            <a:ext cx="8547100" cy="4860925"/>
          </a:xfrm>
        </p:spPr>
        <p:txBody>
          <a:bodyPr/>
          <a:lstStyle/>
          <a:p>
            <a:pPr>
              <a:buFontTx/>
              <a:buNone/>
            </a:pPr>
            <a:r>
              <a:rPr lang="en-US" sz="2600" dirty="0">
                <a:solidFill>
                  <a:srgbClr val="FF0000"/>
                </a:solidFill>
              </a:rPr>
              <a:t>	Thermal </a:t>
            </a:r>
            <a:r>
              <a:rPr lang="en-US" sz="2600" dirty="0">
                <a:solidFill>
                  <a:srgbClr val="FF0000"/>
                </a:solidFill>
              </a:rPr>
              <a:t>diffusivity </a:t>
            </a:r>
            <a:r>
              <a:rPr lang="en-US" sz="2600" dirty="0"/>
              <a:t>&lt; </a:t>
            </a:r>
            <a:r>
              <a:rPr lang="en-US" sz="2600" dirty="0">
                <a:solidFill>
                  <a:srgbClr val="0066FF"/>
                </a:solidFill>
              </a:rPr>
              <a:t>Molecular diffusivity of water vapor </a:t>
            </a:r>
          </a:p>
          <a:p>
            <a:pPr>
              <a:buFontTx/>
              <a:buNone/>
            </a:pPr>
            <a:endParaRPr lang="en-US" sz="2600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r>
              <a:rPr lang="en-US" sz="2600" dirty="0"/>
              <a:t>		1.					</a:t>
            </a:r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None/>
            </a:pPr>
            <a:r>
              <a:rPr lang="en-US" sz="2600" dirty="0"/>
              <a:t>		2.</a:t>
            </a:r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None/>
            </a:pPr>
            <a:r>
              <a:rPr lang="en-US" sz="2600" dirty="0"/>
              <a:t>		3.				</a:t>
            </a:r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None/>
            </a:pPr>
            <a:r>
              <a:rPr lang="en-US" sz="2600" dirty="0"/>
              <a:t>		4.</a:t>
            </a:r>
          </a:p>
        </p:txBody>
      </p:sp>
      <p:graphicFrame>
        <p:nvGraphicFramePr>
          <p:cNvPr id="52251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3317876" y="2049463"/>
          <a:ext cx="13255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4" imgW="660240" imgH="228600" progId="Equation.3">
                  <p:embed/>
                </p:oleObj>
              </mc:Choice>
              <mc:Fallback>
                <p:oleObj name="Equation" r:id="rId4" imgW="660240" imgH="228600" progId="Equation.3">
                  <p:embed/>
                  <p:pic>
                    <p:nvPicPr>
                      <p:cNvPr id="5225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6" y="2049463"/>
                        <a:ext cx="1325563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2" name="Object 28"/>
          <p:cNvGraphicFramePr>
            <a:graphicFrameLocks noChangeAspect="1"/>
          </p:cNvGraphicFramePr>
          <p:nvPr/>
        </p:nvGraphicFramePr>
        <p:xfrm>
          <a:off x="3344863" y="2962276"/>
          <a:ext cx="12366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6" imgW="583920" imgH="241200" progId="Equation.3">
                  <p:embed/>
                </p:oleObj>
              </mc:Choice>
              <mc:Fallback>
                <p:oleObj name="Equation" r:id="rId6" imgW="583920" imgH="241200" progId="Equation.3">
                  <p:embed/>
                  <p:pic>
                    <p:nvPicPr>
                      <p:cNvPr id="5225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863" y="2962276"/>
                        <a:ext cx="1236662" cy="5111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1167E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3" name="Object 29"/>
          <p:cNvGraphicFramePr>
            <a:graphicFrameLocks noChangeAspect="1"/>
          </p:cNvGraphicFramePr>
          <p:nvPr/>
        </p:nvGraphicFramePr>
        <p:xfrm>
          <a:off x="3317875" y="3981450"/>
          <a:ext cx="13398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8" imgW="660240" imgH="241200" progId="Equation.3">
                  <p:embed/>
                </p:oleObj>
              </mc:Choice>
              <mc:Fallback>
                <p:oleObj name="Equation" r:id="rId8" imgW="660240" imgH="241200" progId="Equation.3">
                  <p:embed/>
                  <p:pic>
                    <p:nvPicPr>
                      <p:cNvPr id="522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3981450"/>
                        <a:ext cx="1339850" cy="4905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4" name="Object 30"/>
          <p:cNvGraphicFramePr>
            <a:graphicFrameLocks noChangeAspect="1"/>
          </p:cNvGraphicFramePr>
          <p:nvPr/>
        </p:nvGraphicFramePr>
        <p:xfrm>
          <a:off x="3317875" y="4765676"/>
          <a:ext cx="2262188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10" imgW="1168200" imgH="457200" progId="Equation.3">
                  <p:embed/>
                </p:oleObj>
              </mc:Choice>
              <mc:Fallback>
                <p:oleObj name="Equation" r:id="rId10" imgW="1168200" imgH="457200" progId="Equation.3">
                  <p:embed/>
                  <p:pic>
                    <p:nvPicPr>
                      <p:cNvPr id="5225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4765676"/>
                        <a:ext cx="2262188" cy="887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Freeform 5"/>
          <p:cNvSpPr>
            <a:spLocks/>
          </p:cNvSpPr>
          <p:nvPr/>
        </p:nvSpPr>
        <p:spPr bwMode="auto">
          <a:xfrm rot="5400000">
            <a:off x="7085346" y="3681746"/>
            <a:ext cx="4031505" cy="185308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49" y="70"/>
              </a:cxn>
              <a:cxn ang="0">
                <a:pos x="486" y="80"/>
              </a:cxn>
              <a:cxn ang="0">
                <a:pos x="1191" y="80"/>
              </a:cxn>
              <a:cxn ang="0">
                <a:pos x="1489" y="80"/>
              </a:cxn>
              <a:cxn ang="0">
                <a:pos x="1877" y="70"/>
              </a:cxn>
              <a:cxn ang="0">
                <a:pos x="2165" y="70"/>
              </a:cxn>
              <a:cxn ang="0">
                <a:pos x="2423" y="80"/>
              </a:cxn>
              <a:cxn ang="0">
                <a:pos x="2870" y="60"/>
              </a:cxn>
              <a:cxn ang="0">
                <a:pos x="3466" y="70"/>
              </a:cxn>
              <a:cxn ang="0">
                <a:pos x="3436" y="0"/>
              </a:cxn>
            </a:cxnLst>
            <a:rect l="0" t="0" r="r" b="b"/>
            <a:pathLst>
              <a:path w="3468" h="108">
                <a:moveTo>
                  <a:pt x="0" y="40"/>
                </a:moveTo>
                <a:cubicBezTo>
                  <a:pt x="23" y="108"/>
                  <a:pt x="80" y="76"/>
                  <a:pt x="149" y="70"/>
                </a:cubicBezTo>
                <a:cubicBezTo>
                  <a:pt x="231" y="42"/>
                  <a:pt x="402" y="68"/>
                  <a:pt x="486" y="80"/>
                </a:cubicBezTo>
                <a:cubicBezTo>
                  <a:pt x="758" y="74"/>
                  <a:pt x="923" y="69"/>
                  <a:pt x="1191" y="80"/>
                </a:cubicBezTo>
                <a:cubicBezTo>
                  <a:pt x="1363" y="81"/>
                  <a:pt x="1375" y="82"/>
                  <a:pt x="1489" y="80"/>
                </a:cubicBezTo>
                <a:cubicBezTo>
                  <a:pt x="1603" y="78"/>
                  <a:pt x="1764" y="72"/>
                  <a:pt x="1877" y="70"/>
                </a:cubicBezTo>
                <a:cubicBezTo>
                  <a:pt x="2036" y="64"/>
                  <a:pt x="2072" y="67"/>
                  <a:pt x="2165" y="70"/>
                </a:cubicBezTo>
                <a:cubicBezTo>
                  <a:pt x="2256" y="72"/>
                  <a:pt x="2306" y="82"/>
                  <a:pt x="2423" y="80"/>
                </a:cubicBezTo>
                <a:cubicBezTo>
                  <a:pt x="2571" y="74"/>
                  <a:pt x="2723" y="76"/>
                  <a:pt x="2870" y="60"/>
                </a:cubicBezTo>
                <a:cubicBezTo>
                  <a:pt x="3074" y="70"/>
                  <a:pt x="3260" y="78"/>
                  <a:pt x="3466" y="70"/>
                </a:cubicBezTo>
                <a:cubicBezTo>
                  <a:pt x="3454" y="11"/>
                  <a:pt x="3468" y="32"/>
                  <a:pt x="3436" y="0"/>
                </a:cubicBezTo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rot="5400000">
            <a:off x="6078573" y="3770776"/>
            <a:ext cx="4073545" cy="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rot="5400000">
            <a:off x="8188245" y="2075442"/>
            <a:ext cx="62190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 rot="5400000">
            <a:off x="7130411" y="3752888"/>
            <a:ext cx="4006861" cy="473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 rot="5400000">
            <a:off x="7387943" y="3519956"/>
            <a:ext cx="4018458" cy="500192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6" name="Freeform 12"/>
          <p:cNvSpPr>
            <a:spLocks/>
          </p:cNvSpPr>
          <p:nvPr/>
        </p:nvSpPr>
        <p:spPr bwMode="auto">
          <a:xfrm rot="5400000">
            <a:off x="7909565" y="2140791"/>
            <a:ext cx="758173" cy="557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2" y="3"/>
              </a:cxn>
            </a:cxnLst>
            <a:rect l="0" t="0" r="r" b="b"/>
            <a:pathLst>
              <a:path w="652" h="3">
                <a:moveTo>
                  <a:pt x="0" y="0"/>
                </a:moveTo>
                <a:lnTo>
                  <a:pt x="652" y="3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rot="5400000">
            <a:off x="8557909" y="1949605"/>
            <a:ext cx="384160" cy="1393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Freeform 5"/>
          <p:cNvSpPr>
            <a:spLocks/>
          </p:cNvSpPr>
          <p:nvPr/>
        </p:nvSpPr>
        <p:spPr bwMode="auto">
          <a:xfrm rot="16200000" flipH="1">
            <a:off x="5117881" y="3684977"/>
            <a:ext cx="4031505" cy="185308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49" y="70"/>
              </a:cxn>
              <a:cxn ang="0">
                <a:pos x="486" y="80"/>
              </a:cxn>
              <a:cxn ang="0">
                <a:pos x="1191" y="80"/>
              </a:cxn>
              <a:cxn ang="0">
                <a:pos x="1489" y="80"/>
              </a:cxn>
              <a:cxn ang="0">
                <a:pos x="1877" y="70"/>
              </a:cxn>
              <a:cxn ang="0">
                <a:pos x="2165" y="70"/>
              </a:cxn>
              <a:cxn ang="0">
                <a:pos x="2423" y="80"/>
              </a:cxn>
              <a:cxn ang="0">
                <a:pos x="2870" y="60"/>
              </a:cxn>
              <a:cxn ang="0">
                <a:pos x="3466" y="70"/>
              </a:cxn>
              <a:cxn ang="0">
                <a:pos x="3436" y="0"/>
              </a:cxn>
            </a:cxnLst>
            <a:rect l="0" t="0" r="r" b="b"/>
            <a:pathLst>
              <a:path w="3468" h="108">
                <a:moveTo>
                  <a:pt x="0" y="40"/>
                </a:moveTo>
                <a:cubicBezTo>
                  <a:pt x="23" y="108"/>
                  <a:pt x="80" y="76"/>
                  <a:pt x="149" y="70"/>
                </a:cubicBezTo>
                <a:cubicBezTo>
                  <a:pt x="231" y="42"/>
                  <a:pt x="402" y="68"/>
                  <a:pt x="486" y="80"/>
                </a:cubicBezTo>
                <a:cubicBezTo>
                  <a:pt x="758" y="74"/>
                  <a:pt x="923" y="69"/>
                  <a:pt x="1191" y="80"/>
                </a:cubicBezTo>
                <a:cubicBezTo>
                  <a:pt x="1363" y="81"/>
                  <a:pt x="1375" y="82"/>
                  <a:pt x="1489" y="80"/>
                </a:cubicBezTo>
                <a:cubicBezTo>
                  <a:pt x="1603" y="78"/>
                  <a:pt x="1764" y="72"/>
                  <a:pt x="1877" y="70"/>
                </a:cubicBezTo>
                <a:cubicBezTo>
                  <a:pt x="2036" y="64"/>
                  <a:pt x="2072" y="67"/>
                  <a:pt x="2165" y="70"/>
                </a:cubicBezTo>
                <a:cubicBezTo>
                  <a:pt x="2256" y="72"/>
                  <a:pt x="2306" y="82"/>
                  <a:pt x="2423" y="80"/>
                </a:cubicBezTo>
                <a:cubicBezTo>
                  <a:pt x="2571" y="74"/>
                  <a:pt x="2723" y="76"/>
                  <a:pt x="2870" y="60"/>
                </a:cubicBezTo>
                <a:cubicBezTo>
                  <a:pt x="3074" y="70"/>
                  <a:pt x="3260" y="78"/>
                  <a:pt x="3466" y="70"/>
                </a:cubicBezTo>
                <a:cubicBezTo>
                  <a:pt x="3454" y="11"/>
                  <a:pt x="3468" y="32"/>
                  <a:pt x="3436" y="0"/>
                </a:cubicBezTo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 rot="16200000" flipH="1">
            <a:off x="7886299" y="520950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Line 8"/>
          <p:cNvSpPr>
            <a:spLocks noChangeShapeType="1"/>
          </p:cNvSpPr>
          <p:nvPr/>
        </p:nvSpPr>
        <p:spPr bwMode="auto">
          <a:xfrm rot="16200000" flipH="1">
            <a:off x="7424583" y="2078673"/>
            <a:ext cx="62190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 rot="16200000" flipH="1">
            <a:off x="5097461" y="3756119"/>
            <a:ext cx="4006861" cy="473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 rot="16200000" flipH="1">
            <a:off x="4828330" y="3523186"/>
            <a:ext cx="4018458" cy="500192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12"/>
          <p:cNvSpPr>
            <a:spLocks/>
          </p:cNvSpPr>
          <p:nvPr/>
        </p:nvSpPr>
        <p:spPr bwMode="auto">
          <a:xfrm rot="16200000" flipH="1">
            <a:off x="7566995" y="2144022"/>
            <a:ext cx="758173" cy="557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2" y="3"/>
              </a:cxn>
            </a:cxnLst>
            <a:rect l="0" t="0" r="r" b="b"/>
            <a:pathLst>
              <a:path w="652" h="3">
                <a:moveTo>
                  <a:pt x="0" y="0"/>
                </a:moveTo>
                <a:lnTo>
                  <a:pt x="652" y="3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63" name="Line 13"/>
          <p:cNvSpPr>
            <a:spLocks noChangeShapeType="1"/>
          </p:cNvSpPr>
          <p:nvPr/>
        </p:nvSpPr>
        <p:spPr bwMode="auto">
          <a:xfrm rot="16200000" flipH="1">
            <a:off x="7292662" y="1952836"/>
            <a:ext cx="384160" cy="1393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7182625" y="1781741"/>
            <a:ext cx="1866361" cy="779984"/>
          </a:xfrm>
          <a:custGeom>
            <a:avLst/>
            <a:gdLst>
              <a:gd name="connsiteX0" fmla="*/ 0 w 2126512"/>
              <a:gd name="connsiteY0" fmla="*/ 0 h 854148"/>
              <a:gd name="connsiteX1" fmla="*/ 1063256 w 2126512"/>
              <a:gd name="connsiteY1" fmla="*/ 850604 h 854148"/>
              <a:gd name="connsiteX2" fmla="*/ 2126512 w 2126512"/>
              <a:gd name="connsiteY2" fmla="*/ 21265 h 854148"/>
              <a:gd name="connsiteX3" fmla="*/ 2126512 w 2126512"/>
              <a:gd name="connsiteY3" fmla="*/ 21265 h 85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6512" h="854148">
                <a:moveTo>
                  <a:pt x="0" y="0"/>
                </a:moveTo>
                <a:cubicBezTo>
                  <a:pt x="354418" y="423530"/>
                  <a:pt x="708837" y="847060"/>
                  <a:pt x="1063256" y="850604"/>
                </a:cubicBezTo>
                <a:cubicBezTo>
                  <a:pt x="1417675" y="854148"/>
                  <a:pt x="2126512" y="21265"/>
                  <a:pt x="2126512" y="21265"/>
                </a:cubicBezTo>
                <a:lnTo>
                  <a:pt x="2126512" y="2126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5187951" y="2052638"/>
          <a:ext cx="9937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Equation" r:id="rId12" imgW="495000" imgH="228600" progId="Equation.3">
                  <p:embed/>
                </p:oleObj>
              </mc:Choice>
              <mc:Fallback>
                <p:oleObj name="Equation" r:id="rId12" imgW="495000" imgH="228600" progId="Equation.3">
                  <p:embed/>
                  <p:pic>
                    <p:nvPicPr>
                      <p:cNvPr id="11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951" y="2052638"/>
                        <a:ext cx="9937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9711071" y="1648046"/>
            <a:ext cx="806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cold</a:t>
            </a:r>
            <a:endParaRPr lang="en-US" sz="28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9711071" y="5411972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hot</a:t>
            </a:r>
            <a:endParaRPr lang="en-US" sz="28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4678681" y="3946091"/>
            <a:ext cx="179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Same temperature</a:t>
            </a:r>
          </a:p>
          <a:p>
            <a:r>
              <a:rPr lang="en-US" sz="1600" b="1" dirty="0"/>
              <a:t>a</a:t>
            </a:r>
            <a:r>
              <a:rPr lang="en-US" sz="1600" b="1" dirty="0"/>
              <a:t>t C and A</a:t>
            </a:r>
            <a:endParaRPr lang="en-US" sz="16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4587241" y="2963288"/>
            <a:ext cx="213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Same H</a:t>
            </a:r>
            <a:r>
              <a:rPr lang="en-US" sz="1600" b="1" baseline="-25000" dirty="0"/>
              <a:t>2</a:t>
            </a:r>
            <a:r>
              <a:rPr lang="en-US" sz="1600" b="1" dirty="0"/>
              <a:t>O mixing ratio</a:t>
            </a:r>
          </a:p>
          <a:p>
            <a:r>
              <a:rPr lang="en-US" sz="1600" b="1" dirty="0"/>
              <a:t>at C and B</a:t>
            </a:r>
            <a:endParaRPr lang="en-US" sz="1600" b="1" dirty="0"/>
          </a:p>
        </p:txBody>
      </p:sp>
      <p:sp>
        <p:nvSpPr>
          <p:cNvPr id="49" name="Oval 48"/>
          <p:cNvSpPr/>
          <p:nvPr/>
        </p:nvSpPr>
        <p:spPr>
          <a:xfrm>
            <a:off x="8059707" y="3747532"/>
            <a:ext cx="149901" cy="149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014750" y="4422101"/>
            <a:ext cx="224838" cy="224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984757" y="5186582"/>
            <a:ext cx="284819" cy="2848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8089687" y="2940565"/>
            <a:ext cx="59974" cy="5997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9002342" y="5965673"/>
            <a:ext cx="1558978" cy="69054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Particle counter, </a:t>
            </a:r>
          </a:p>
          <a:p>
            <a:pPr algn="ctr"/>
            <a:r>
              <a:rPr lang="en-US" sz="1600" b="1" dirty="0"/>
              <a:t>1 um lower size cutoff</a:t>
            </a:r>
            <a:endParaRPr lang="en-US" sz="1600" b="1" dirty="0"/>
          </a:p>
        </p:txBody>
      </p:sp>
      <p:cxnSp>
        <p:nvCxnSpPr>
          <p:cNvPr id="67" name="Straight Connector 66"/>
          <p:cNvCxnSpPr>
            <a:stCxn id="61" idx="1"/>
          </p:cNvCxnSpPr>
          <p:nvPr/>
        </p:nvCxnSpPr>
        <p:spPr>
          <a:xfrm flipH="1" flipV="1">
            <a:off x="7133632" y="6310946"/>
            <a:ext cx="1868710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7909807" y="6086006"/>
            <a:ext cx="479673" cy="479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119672" y="4616972"/>
            <a:ext cx="93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droplet </a:t>
            </a:r>
          </a:p>
          <a:p>
            <a:r>
              <a:rPr lang="en-US" b="1" dirty="0"/>
              <a:t>growth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8074703" y="3028015"/>
            <a:ext cx="113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droplet </a:t>
            </a:r>
          </a:p>
          <a:p>
            <a:r>
              <a:rPr lang="en-US" b="1" dirty="0"/>
              <a:t>activation</a:t>
            </a:r>
            <a:endParaRPr lang="en-US" b="1" dirty="0"/>
          </a:p>
        </p:txBody>
      </p:sp>
      <p:sp>
        <p:nvSpPr>
          <p:cNvPr id="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99988"/>
            <a:ext cx="8229600" cy="529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 of Operation for the </a:t>
            </a:r>
            <a:r>
              <a:rPr lang="en-US" dirty="0" err="1" smtClean="0"/>
              <a:t>CCNc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35481" y="5869174"/>
            <a:ext cx="42349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Generates a </a:t>
            </a:r>
            <a:r>
              <a:rPr lang="en-US" sz="2400" b="1" dirty="0" err="1"/>
              <a:t>S</a:t>
            </a:r>
            <a:r>
              <a:rPr lang="en-US" sz="2400" b="1" dirty="0" err="1"/>
              <a:t>upersaturation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of water vapor (0.1% - 1.0 %)</a:t>
            </a:r>
          </a:p>
        </p:txBody>
      </p:sp>
    </p:spTree>
    <p:extLst>
      <p:ext uri="{BB962C8B-B14F-4D97-AF65-F5344CB8AC3E}">
        <p14:creationId xmlns:p14="http://schemas.microsoft.com/office/powerpoint/2010/main" val="791397876"/>
      </p:ext>
    </p:extLst>
  </p:cSld>
  <p:clrMapOvr>
    <a:masterClrMapping/>
  </p:clrMapOvr>
  <p:transition advTm="747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2.physics.ox.ac.uk/sites/default/files/images/nasa_amazonclouds.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/>
          <a:stretch/>
        </p:blipFill>
        <p:spPr bwMode="auto">
          <a:xfrm>
            <a:off x="1524000" y="669701"/>
            <a:ext cx="9144000" cy="61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"/>
            <a:ext cx="8839200" cy="739741"/>
          </a:xfrm>
        </p:spPr>
        <p:txBody>
          <a:bodyPr>
            <a:noAutofit/>
          </a:bodyPr>
          <a:lstStyle/>
          <a:p>
            <a:pPr algn="l"/>
            <a:r>
              <a:rPr lang="en-US" sz="3700" dirty="0"/>
              <a:t>Aerosol Impacts: Climate (Effects on Clouds)</a:t>
            </a:r>
            <a:endParaRPr lang="en-US" sz="3700" dirty="0"/>
          </a:p>
        </p:txBody>
      </p:sp>
      <p:sp>
        <p:nvSpPr>
          <p:cNvPr id="4" name="TextBox 3"/>
          <p:cNvSpPr txBox="1"/>
          <p:nvPr/>
        </p:nvSpPr>
        <p:spPr>
          <a:xfrm>
            <a:off x="1570150" y="685801"/>
            <a:ext cx="2620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“Indirect Effect” of Aerosols on Climate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685801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More particles that act as “Cloud Condensation Nuclei” = clouds with a higher concentration of droplets</a:t>
            </a:r>
          </a:p>
        </p:txBody>
      </p:sp>
    </p:spTree>
    <p:extLst>
      <p:ext uri="{BB962C8B-B14F-4D97-AF65-F5344CB8AC3E}">
        <p14:creationId xmlns:p14="http://schemas.microsoft.com/office/powerpoint/2010/main" val="8486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524001" y="1806358"/>
            <a:ext cx="4468813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894638" y="1806358"/>
            <a:ext cx="2773362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785042" y="167640"/>
            <a:ext cx="8501958" cy="8080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Cloud droplet probe Sample </a:t>
            </a:r>
            <a:r>
              <a:rPr lang="en-US" altLang="en-US" dirty="0" smtClean="0"/>
              <a:t>Area</a:t>
            </a:r>
          </a:p>
        </p:txBody>
      </p:sp>
      <p:sp>
        <p:nvSpPr>
          <p:cNvPr id="11" name="Oval 10"/>
          <p:cNvSpPr/>
          <p:nvPr/>
        </p:nvSpPr>
        <p:spPr>
          <a:xfrm>
            <a:off x="53340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06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>
            <a:stCxn id="11" idx="7"/>
            <a:endCxn id="12" idx="1"/>
          </p:cNvCxnSpPr>
          <p:nvPr/>
        </p:nvCxnSpPr>
        <p:spPr>
          <a:xfrm rot="16200000" flipV="1">
            <a:off x="5219701" y="3678556"/>
            <a:ext cx="1587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5219700" y="4762818"/>
            <a:ext cx="1588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7"/>
          </p:cNvCxnSpPr>
          <p:nvPr/>
        </p:nvCxnSpPr>
        <p:spPr>
          <a:xfrm rot="10800000">
            <a:off x="5594350" y="4053206"/>
            <a:ext cx="1339850" cy="5492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5"/>
          </p:cNvCxnSpPr>
          <p:nvPr/>
        </p:nvCxnSpPr>
        <p:spPr>
          <a:xfrm rot="10800000" flipV="1">
            <a:off x="5594350" y="4602481"/>
            <a:ext cx="1339850" cy="4730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1"/>
          </p:cNvCxnSpPr>
          <p:nvPr/>
        </p:nvCxnSpPr>
        <p:spPr>
          <a:xfrm rot="16200000" flipH="1" flipV="1">
            <a:off x="3748088" y="3505518"/>
            <a:ext cx="549275" cy="16446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3200400" y="4678680"/>
            <a:ext cx="1600200" cy="457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Isosceles Triangle 35"/>
          <p:cNvSpPr/>
          <p:nvPr/>
        </p:nvSpPr>
        <p:spPr>
          <a:xfrm rot="16200000" flipH="1">
            <a:off x="3211513" y="4461193"/>
            <a:ext cx="511175" cy="3810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2976563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3590925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174207" y="4374675"/>
            <a:ext cx="762000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3124995" y="4265138"/>
            <a:ext cx="542925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46"/>
          <p:cNvSpPr/>
          <p:nvPr/>
        </p:nvSpPr>
        <p:spPr>
          <a:xfrm flipH="1" flipV="1">
            <a:off x="5791201" y="4450080"/>
            <a:ext cx="176213" cy="2286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8" name="Straight Arrow Connector 47"/>
          <p:cNvCxnSpPr>
            <a:endCxn id="47" idx="5"/>
          </p:cNvCxnSpPr>
          <p:nvPr/>
        </p:nvCxnSpPr>
        <p:spPr>
          <a:xfrm rot="10800000">
            <a:off x="5880100" y="4564380"/>
            <a:ext cx="2349500" cy="1428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 flipH="1" flipV="1">
            <a:off x="5489576" y="4191318"/>
            <a:ext cx="804862" cy="476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7848600" y="3840480"/>
            <a:ext cx="46038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92814" y="3840480"/>
            <a:ext cx="46037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743200" y="4450080"/>
            <a:ext cx="457200" cy="2921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259138" y="3700780"/>
            <a:ext cx="457200" cy="2921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665788" y="3499168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305800" y="4450080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781800" y="4500880"/>
            <a:ext cx="304800" cy="20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31" name="TextBox 76"/>
          <p:cNvSpPr txBox="1">
            <a:spLocks noChangeArrowheads="1"/>
          </p:cNvSpPr>
          <p:nvPr/>
        </p:nvSpPr>
        <p:spPr bwMode="auto">
          <a:xfrm>
            <a:off x="8229601" y="4678681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laser</a:t>
            </a:r>
          </a:p>
        </p:txBody>
      </p:sp>
      <p:sp>
        <p:nvSpPr>
          <p:cNvPr id="21532" name="TextBox 78"/>
          <p:cNvSpPr txBox="1">
            <a:spLocks noChangeArrowheads="1"/>
          </p:cNvSpPr>
          <p:nvPr/>
        </p:nvSpPr>
        <p:spPr bwMode="auto">
          <a:xfrm>
            <a:off x="5492261" y="2709201"/>
            <a:ext cx="9156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beam</a:t>
            </a:r>
          </a:p>
          <a:p>
            <a:pPr eaLnBrk="1" hangingPunct="1"/>
            <a:r>
              <a:rPr lang="en-US" altLang="en-US" sz="2400" dirty="0">
                <a:latin typeface="Calibri" pitchFamily="34" charset="0"/>
              </a:rPr>
              <a:t>dump</a:t>
            </a:r>
          </a:p>
        </p:txBody>
      </p:sp>
      <p:sp>
        <p:nvSpPr>
          <p:cNvPr id="21533" name="TextBox 79"/>
          <p:cNvSpPr txBox="1">
            <a:spLocks noChangeArrowheads="1"/>
          </p:cNvSpPr>
          <p:nvPr/>
        </p:nvSpPr>
        <p:spPr bwMode="auto">
          <a:xfrm>
            <a:off x="3048000" y="3318194"/>
            <a:ext cx="126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Qualifier</a:t>
            </a:r>
          </a:p>
        </p:txBody>
      </p:sp>
      <p:sp>
        <p:nvSpPr>
          <p:cNvPr id="21534" name="TextBox 80"/>
          <p:cNvSpPr txBox="1">
            <a:spLocks noChangeArrowheads="1"/>
          </p:cNvSpPr>
          <p:nvPr/>
        </p:nvSpPr>
        <p:spPr bwMode="auto">
          <a:xfrm>
            <a:off x="2590800" y="4689794"/>
            <a:ext cx="772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Calibri" pitchFamily="34" charset="0"/>
              </a:rPr>
              <a:t>Sizer</a:t>
            </a:r>
            <a:endParaRPr lang="en-US" altLang="en-US" sz="2400" dirty="0">
              <a:latin typeface="Calibri" pitchFamily="34" charset="0"/>
            </a:endParaRPr>
          </a:p>
        </p:txBody>
      </p:sp>
      <p:cxnSp>
        <p:nvCxnSpPr>
          <p:cNvPr id="91" name="Straight Connector 90"/>
          <p:cNvCxnSpPr>
            <a:stCxn id="76" idx="7"/>
          </p:cNvCxnSpPr>
          <p:nvPr/>
        </p:nvCxnSpPr>
        <p:spPr>
          <a:xfrm rot="5400000" flipH="1" flipV="1">
            <a:off x="6871494" y="3401537"/>
            <a:ext cx="1300163" cy="958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8" name="TextBox 91"/>
          <p:cNvSpPr txBox="1">
            <a:spLocks noChangeArrowheads="1"/>
          </p:cNvSpPr>
          <p:nvPr/>
        </p:nvSpPr>
        <p:spPr bwMode="auto">
          <a:xfrm>
            <a:off x="7977555" y="2849268"/>
            <a:ext cx="1956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libri" pitchFamily="34" charset="0"/>
              </a:rPr>
              <a:t>sample area</a:t>
            </a:r>
          </a:p>
        </p:txBody>
      </p:sp>
      <p:sp>
        <p:nvSpPr>
          <p:cNvPr id="21539" name="TextBox 93"/>
          <p:cNvSpPr txBox="1">
            <a:spLocks noChangeArrowheads="1"/>
          </p:cNvSpPr>
          <p:nvPr/>
        </p:nvSpPr>
        <p:spPr bwMode="auto">
          <a:xfrm>
            <a:off x="3200400" y="853441"/>
            <a:ext cx="57727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Calibri" pitchFamily="34" charset="0"/>
              </a:rPr>
              <a:t>The “sample area” is defined by the optical and electronic systems of the </a:t>
            </a:r>
            <a:r>
              <a:rPr lang="en-US" altLang="en-US" sz="2400" dirty="0" smtClean="0">
                <a:latin typeface="Calibri" pitchFamily="34" charset="0"/>
              </a:rPr>
              <a:t>CDP (or FSSP)</a:t>
            </a:r>
            <a:endParaRPr lang="en-US" altLang="en-US" sz="2400" dirty="0">
              <a:latin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447085" y="5083127"/>
            <a:ext cx="0" cy="7033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934200" y="5083127"/>
            <a:ext cx="0" cy="7033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394940" y="5083127"/>
            <a:ext cx="0" cy="7033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91"/>
          <p:cNvSpPr txBox="1">
            <a:spLocks noChangeArrowheads="1"/>
          </p:cNvSpPr>
          <p:nvPr/>
        </p:nvSpPr>
        <p:spPr bwMode="auto">
          <a:xfrm>
            <a:off x="5500434" y="5802753"/>
            <a:ext cx="2961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libri" pitchFamily="34" charset="0"/>
              </a:rPr>
              <a:t>d</a:t>
            </a:r>
            <a:r>
              <a:rPr lang="en-US" altLang="en-US" sz="2800" dirty="0">
                <a:latin typeface="Calibri" pitchFamily="34" charset="0"/>
              </a:rPr>
              <a:t>irection of airflow</a:t>
            </a:r>
            <a:endParaRPr lang="en-US" altLang="en-US" sz="2800" dirty="0">
              <a:latin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08843" y="6383774"/>
            <a:ext cx="819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Lance et al</a:t>
            </a:r>
            <a:r>
              <a:rPr lang="en-US" sz="2000" i="1" dirty="0"/>
              <a:t>., Water droplet calibration of the Cloud Droplet Probe (CDP</a:t>
            </a:r>
            <a:r>
              <a:rPr lang="en-US" sz="2000" i="1" dirty="0"/>
              <a:t>), 2010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3487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"/>
    </mc:Choice>
    <mc:Fallback xmlns="">
      <p:transition spd="slow" advTm="69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1524001" y="1806358"/>
            <a:ext cx="4468813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894638" y="1806358"/>
            <a:ext cx="2773362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3340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8006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9" name="Straight Arrow Connector 58"/>
          <p:cNvCxnSpPr>
            <a:stCxn id="57" idx="7"/>
            <a:endCxn id="58" idx="1"/>
          </p:cNvCxnSpPr>
          <p:nvPr/>
        </p:nvCxnSpPr>
        <p:spPr>
          <a:xfrm rot="16200000" flipV="1">
            <a:off x="5219701" y="3678556"/>
            <a:ext cx="1587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V="1">
            <a:off x="5219700" y="4762818"/>
            <a:ext cx="1588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57" idx="7"/>
          </p:cNvCxnSpPr>
          <p:nvPr/>
        </p:nvCxnSpPr>
        <p:spPr>
          <a:xfrm rot="10800000">
            <a:off x="5594350" y="4053206"/>
            <a:ext cx="1339850" cy="5492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7" idx="5"/>
          </p:cNvCxnSpPr>
          <p:nvPr/>
        </p:nvCxnSpPr>
        <p:spPr>
          <a:xfrm rot="10800000" flipV="1">
            <a:off x="5594350" y="4602481"/>
            <a:ext cx="1339850" cy="4730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8" idx="1"/>
          </p:cNvCxnSpPr>
          <p:nvPr/>
        </p:nvCxnSpPr>
        <p:spPr>
          <a:xfrm rot="16200000" flipH="1" flipV="1">
            <a:off x="3748088" y="3505518"/>
            <a:ext cx="549275" cy="16446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0800000">
            <a:off x="3200400" y="4678680"/>
            <a:ext cx="1600200" cy="457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Isosceles Triangle 69"/>
          <p:cNvSpPr/>
          <p:nvPr/>
        </p:nvSpPr>
        <p:spPr>
          <a:xfrm rot="16200000" flipH="1">
            <a:off x="3211513" y="4461193"/>
            <a:ext cx="511175" cy="3810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rot="10800000">
            <a:off x="2976563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>
            <a:off x="3590925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 flipH="1" flipV="1">
            <a:off x="3174207" y="4374675"/>
            <a:ext cx="762000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3124995" y="4265138"/>
            <a:ext cx="542925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 flipH="1" flipV="1">
            <a:off x="5791201" y="4450080"/>
            <a:ext cx="176213" cy="2286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8" name="Straight Arrow Connector 77"/>
          <p:cNvCxnSpPr>
            <a:endCxn id="77" idx="5"/>
          </p:cNvCxnSpPr>
          <p:nvPr/>
        </p:nvCxnSpPr>
        <p:spPr>
          <a:xfrm rot="10800000">
            <a:off x="5880100" y="4564380"/>
            <a:ext cx="2349500" cy="1428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 flipH="1" flipV="1">
            <a:off x="5489576" y="4191318"/>
            <a:ext cx="804862" cy="476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7848600" y="3840480"/>
            <a:ext cx="46038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992814" y="3840480"/>
            <a:ext cx="46037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743200" y="4450080"/>
            <a:ext cx="457200" cy="2921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259138" y="3700780"/>
            <a:ext cx="457200" cy="2921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65788" y="3499168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8305800" y="4450080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781800" y="4500880"/>
            <a:ext cx="304800" cy="20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TextBox 76"/>
          <p:cNvSpPr txBox="1">
            <a:spLocks noChangeArrowheads="1"/>
          </p:cNvSpPr>
          <p:nvPr/>
        </p:nvSpPr>
        <p:spPr bwMode="auto">
          <a:xfrm>
            <a:off x="8229601" y="4678681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laser</a:t>
            </a:r>
          </a:p>
        </p:txBody>
      </p:sp>
      <p:sp>
        <p:nvSpPr>
          <p:cNvPr id="89" name="TextBox 78"/>
          <p:cNvSpPr txBox="1">
            <a:spLocks noChangeArrowheads="1"/>
          </p:cNvSpPr>
          <p:nvPr/>
        </p:nvSpPr>
        <p:spPr bwMode="auto">
          <a:xfrm>
            <a:off x="5492261" y="2709201"/>
            <a:ext cx="9156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beam</a:t>
            </a:r>
          </a:p>
          <a:p>
            <a:pPr eaLnBrk="1" hangingPunct="1"/>
            <a:r>
              <a:rPr lang="en-US" altLang="en-US" sz="2400" dirty="0">
                <a:latin typeface="Calibri" pitchFamily="34" charset="0"/>
              </a:rPr>
              <a:t>dump</a:t>
            </a:r>
          </a:p>
        </p:txBody>
      </p:sp>
      <p:sp>
        <p:nvSpPr>
          <p:cNvPr id="90" name="TextBox 79"/>
          <p:cNvSpPr txBox="1">
            <a:spLocks noChangeArrowheads="1"/>
          </p:cNvSpPr>
          <p:nvPr/>
        </p:nvSpPr>
        <p:spPr bwMode="auto">
          <a:xfrm>
            <a:off x="3048000" y="3318194"/>
            <a:ext cx="126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Qualifier</a:t>
            </a:r>
          </a:p>
        </p:txBody>
      </p:sp>
      <p:sp>
        <p:nvSpPr>
          <p:cNvPr id="91" name="TextBox 80"/>
          <p:cNvSpPr txBox="1">
            <a:spLocks noChangeArrowheads="1"/>
          </p:cNvSpPr>
          <p:nvPr/>
        </p:nvSpPr>
        <p:spPr bwMode="auto">
          <a:xfrm>
            <a:off x="2590800" y="4689794"/>
            <a:ext cx="772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Calibri" pitchFamily="34" charset="0"/>
              </a:rPr>
              <a:t>Sizer</a:t>
            </a:r>
            <a:endParaRPr lang="en-US" altLang="en-US" sz="2400" dirty="0">
              <a:latin typeface="Calibri" pitchFamily="34" charset="0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2100" y="1219200"/>
            <a:ext cx="3873500" cy="23622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3585" name="Title 1"/>
          <p:cNvSpPr>
            <a:spLocks noGrp="1"/>
          </p:cNvSpPr>
          <p:nvPr>
            <p:ph type="title"/>
          </p:nvPr>
        </p:nvSpPr>
        <p:spPr>
          <a:xfrm>
            <a:off x="1981200" y="228918"/>
            <a:ext cx="8229600" cy="76168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Droplets outside the Sample Area</a:t>
            </a:r>
          </a:p>
        </p:txBody>
      </p:sp>
      <p:sp>
        <p:nvSpPr>
          <p:cNvPr id="35" name="Oval 34"/>
          <p:cNvSpPr/>
          <p:nvPr/>
        </p:nvSpPr>
        <p:spPr>
          <a:xfrm>
            <a:off x="7408985" y="5634105"/>
            <a:ext cx="7620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447085" y="4807627"/>
            <a:ext cx="0" cy="7033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708843" y="6383774"/>
            <a:ext cx="819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Lance et al</a:t>
            </a:r>
            <a:r>
              <a:rPr lang="en-US" sz="2000" i="1" dirty="0"/>
              <a:t>., Water droplet calibration of the Cloud Droplet Probe (CDP</a:t>
            </a:r>
            <a:r>
              <a:rPr lang="en-US" sz="2000" i="1" dirty="0"/>
              <a:t>), 2010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7754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"/>
    </mc:Choice>
    <mc:Fallback xmlns="">
      <p:transition spd="slow" advTm="15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/>
          <p:cNvSpPr/>
          <p:nvPr/>
        </p:nvSpPr>
        <p:spPr>
          <a:xfrm>
            <a:off x="6353908" y="5662240"/>
            <a:ext cx="7620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392008" y="4835762"/>
            <a:ext cx="0" cy="7033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524001" y="1806358"/>
            <a:ext cx="4468813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894638" y="1806358"/>
            <a:ext cx="2773362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3340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8006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5" name="Straight Arrow Connector 54"/>
          <p:cNvCxnSpPr>
            <a:stCxn id="53" idx="7"/>
            <a:endCxn id="54" idx="1"/>
          </p:cNvCxnSpPr>
          <p:nvPr/>
        </p:nvCxnSpPr>
        <p:spPr>
          <a:xfrm rot="16200000" flipV="1">
            <a:off x="5219701" y="3678556"/>
            <a:ext cx="1587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6200000" flipV="1">
            <a:off x="5219700" y="4762818"/>
            <a:ext cx="1588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3" idx="7"/>
          </p:cNvCxnSpPr>
          <p:nvPr/>
        </p:nvCxnSpPr>
        <p:spPr>
          <a:xfrm rot="10800000">
            <a:off x="5594350" y="4053206"/>
            <a:ext cx="1339850" cy="5492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53" idx="5"/>
          </p:cNvCxnSpPr>
          <p:nvPr/>
        </p:nvCxnSpPr>
        <p:spPr>
          <a:xfrm rot="10800000" flipV="1">
            <a:off x="5594350" y="4602481"/>
            <a:ext cx="1339850" cy="4730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4" idx="1"/>
          </p:cNvCxnSpPr>
          <p:nvPr/>
        </p:nvCxnSpPr>
        <p:spPr>
          <a:xfrm rot="16200000" flipH="1" flipV="1">
            <a:off x="3748088" y="3505518"/>
            <a:ext cx="549275" cy="16446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0800000">
            <a:off x="3200400" y="4678680"/>
            <a:ext cx="1600200" cy="457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Isosceles Triangle 66"/>
          <p:cNvSpPr/>
          <p:nvPr/>
        </p:nvSpPr>
        <p:spPr>
          <a:xfrm rot="16200000" flipH="1">
            <a:off x="3211513" y="4461193"/>
            <a:ext cx="511175" cy="3810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rot="10800000">
            <a:off x="2976563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0800000">
            <a:off x="3590925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 flipH="1" flipV="1">
            <a:off x="3174207" y="4374675"/>
            <a:ext cx="762000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5400000" flipH="1" flipV="1">
            <a:off x="3124995" y="4265138"/>
            <a:ext cx="542925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Isosceles Triangle 72"/>
          <p:cNvSpPr/>
          <p:nvPr/>
        </p:nvSpPr>
        <p:spPr>
          <a:xfrm flipH="1" flipV="1">
            <a:off x="5791201" y="4450080"/>
            <a:ext cx="176213" cy="2286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4" name="Straight Arrow Connector 73"/>
          <p:cNvCxnSpPr>
            <a:endCxn id="73" idx="5"/>
          </p:cNvCxnSpPr>
          <p:nvPr/>
        </p:nvCxnSpPr>
        <p:spPr>
          <a:xfrm rot="10800000">
            <a:off x="5880100" y="4564380"/>
            <a:ext cx="2349500" cy="1428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5489576" y="4191318"/>
            <a:ext cx="804862" cy="476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848600" y="3840480"/>
            <a:ext cx="46038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992814" y="3840480"/>
            <a:ext cx="46037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743200" y="4450080"/>
            <a:ext cx="457200" cy="2921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259138" y="3700780"/>
            <a:ext cx="457200" cy="2921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665788" y="3499168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8305800" y="4450080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781800" y="4500880"/>
            <a:ext cx="304800" cy="20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TextBox 76"/>
          <p:cNvSpPr txBox="1">
            <a:spLocks noChangeArrowheads="1"/>
          </p:cNvSpPr>
          <p:nvPr/>
        </p:nvSpPr>
        <p:spPr bwMode="auto">
          <a:xfrm>
            <a:off x="8229601" y="4678681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laser</a:t>
            </a:r>
          </a:p>
        </p:txBody>
      </p:sp>
      <p:sp>
        <p:nvSpPr>
          <p:cNvPr id="86" name="TextBox 78"/>
          <p:cNvSpPr txBox="1">
            <a:spLocks noChangeArrowheads="1"/>
          </p:cNvSpPr>
          <p:nvPr/>
        </p:nvSpPr>
        <p:spPr bwMode="auto">
          <a:xfrm>
            <a:off x="5492261" y="2709201"/>
            <a:ext cx="9156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beam</a:t>
            </a:r>
          </a:p>
          <a:p>
            <a:pPr eaLnBrk="1" hangingPunct="1"/>
            <a:r>
              <a:rPr lang="en-US" altLang="en-US" sz="2400" dirty="0">
                <a:latin typeface="Calibri" pitchFamily="34" charset="0"/>
              </a:rPr>
              <a:t>dump</a:t>
            </a:r>
          </a:p>
        </p:txBody>
      </p:sp>
      <p:sp>
        <p:nvSpPr>
          <p:cNvPr id="87" name="TextBox 79"/>
          <p:cNvSpPr txBox="1">
            <a:spLocks noChangeArrowheads="1"/>
          </p:cNvSpPr>
          <p:nvPr/>
        </p:nvSpPr>
        <p:spPr bwMode="auto">
          <a:xfrm>
            <a:off x="3048000" y="3318194"/>
            <a:ext cx="126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Qualifier</a:t>
            </a:r>
          </a:p>
        </p:txBody>
      </p:sp>
      <p:sp>
        <p:nvSpPr>
          <p:cNvPr id="88" name="TextBox 80"/>
          <p:cNvSpPr txBox="1">
            <a:spLocks noChangeArrowheads="1"/>
          </p:cNvSpPr>
          <p:nvPr/>
        </p:nvSpPr>
        <p:spPr bwMode="auto">
          <a:xfrm>
            <a:off x="2590800" y="4689794"/>
            <a:ext cx="772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Calibri" pitchFamily="34" charset="0"/>
              </a:rPr>
              <a:t>Sizer</a:t>
            </a:r>
            <a:endParaRPr lang="en-US" altLang="en-US" sz="2400" dirty="0">
              <a:latin typeface="Calibri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26" y="1219200"/>
            <a:ext cx="3863975" cy="23622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9" name="TextBox 88"/>
          <p:cNvSpPr txBox="1"/>
          <p:nvPr/>
        </p:nvSpPr>
        <p:spPr>
          <a:xfrm>
            <a:off x="1708843" y="6383774"/>
            <a:ext cx="819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Lance et al</a:t>
            </a:r>
            <a:r>
              <a:rPr lang="en-US" sz="2000" i="1" dirty="0"/>
              <a:t>., Water droplet calibration of the Cloud Droplet Probe (CDP</a:t>
            </a:r>
            <a:r>
              <a:rPr lang="en-US" sz="2000" i="1" dirty="0"/>
              <a:t>), 2010</a:t>
            </a:r>
            <a:endParaRPr lang="en-US" sz="2000" i="1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981200" y="228918"/>
            <a:ext cx="8229600" cy="761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Droplets outside the Sample Area</a:t>
            </a:r>
          </a:p>
        </p:txBody>
      </p:sp>
    </p:spTree>
    <p:extLst>
      <p:ext uri="{BB962C8B-B14F-4D97-AF65-F5344CB8AC3E}">
        <p14:creationId xmlns:p14="http://schemas.microsoft.com/office/powerpoint/2010/main" val="6226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"/>
    </mc:Choice>
    <mc:Fallback xmlns="">
      <p:transition spd="slow" advTm="14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524001" y="1806358"/>
            <a:ext cx="4468813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894638" y="1806358"/>
            <a:ext cx="2773362" cy="402687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3340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800600" y="3840480"/>
            <a:ext cx="3048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Straight Arrow Connector 53"/>
          <p:cNvCxnSpPr>
            <a:stCxn id="52" idx="7"/>
            <a:endCxn id="53" idx="1"/>
          </p:cNvCxnSpPr>
          <p:nvPr/>
        </p:nvCxnSpPr>
        <p:spPr>
          <a:xfrm rot="16200000" flipV="1">
            <a:off x="5219701" y="3678556"/>
            <a:ext cx="1587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 flipV="1">
            <a:off x="5219700" y="4762818"/>
            <a:ext cx="1588" cy="7477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52" idx="7"/>
          </p:cNvCxnSpPr>
          <p:nvPr/>
        </p:nvCxnSpPr>
        <p:spPr>
          <a:xfrm rot="10800000">
            <a:off x="5594350" y="4053206"/>
            <a:ext cx="1339850" cy="5492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2" idx="5"/>
          </p:cNvCxnSpPr>
          <p:nvPr/>
        </p:nvCxnSpPr>
        <p:spPr>
          <a:xfrm rot="10800000" flipV="1">
            <a:off x="5594350" y="4602481"/>
            <a:ext cx="1339850" cy="4730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3" idx="1"/>
          </p:cNvCxnSpPr>
          <p:nvPr/>
        </p:nvCxnSpPr>
        <p:spPr>
          <a:xfrm rot="16200000" flipH="1" flipV="1">
            <a:off x="3748088" y="3505518"/>
            <a:ext cx="549275" cy="16446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0800000">
            <a:off x="3200400" y="4678680"/>
            <a:ext cx="1600200" cy="457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Isosceles Triangle 65"/>
          <p:cNvSpPr/>
          <p:nvPr/>
        </p:nvSpPr>
        <p:spPr>
          <a:xfrm rot="16200000" flipH="1">
            <a:off x="3211513" y="4461193"/>
            <a:ext cx="511175" cy="3810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rot="10800000">
            <a:off x="2976563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3590925" y="4199255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 flipH="1" flipV="1">
            <a:off x="3174207" y="4374675"/>
            <a:ext cx="762000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 flipH="1" flipV="1">
            <a:off x="3124995" y="4265138"/>
            <a:ext cx="542925" cy="158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Isosceles Triangle 70"/>
          <p:cNvSpPr/>
          <p:nvPr/>
        </p:nvSpPr>
        <p:spPr>
          <a:xfrm flipH="1" flipV="1">
            <a:off x="5791201" y="4450080"/>
            <a:ext cx="176213" cy="228600"/>
          </a:xfrm>
          <a:prstGeom prst="triangle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Straight Arrow Connector 72"/>
          <p:cNvCxnSpPr>
            <a:endCxn id="71" idx="5"/>
          </p:cNvCxnSpPr>
          <p:nvPr/>
        </p:nvCxnSpPr>
        <p:spPr>
          <a:xfrm rot="10800000">
            <a:off x="5880100" y="4564380"/>
            <a:ext cx="2349500" cy="1428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 flipH="1" flipV="1">
            <a:off x="5489576" y="4191318"/>
            <a:ext cx="804862" cy="476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848600" y="3840480"/>
            <a:ext cx="46038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992814" y="3840480"/>
            <a:ext cx="46037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743200" y="4450080"/>
            <a:ext cx="457200" cy="2921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259138" y="3700780"/>
            <a:ext cx="457200" cy="2921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665788" y="3499168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305800" y="4450080"/>
            <a:ext cx="457200" cy="292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781800" y="4500880"/>
            <a:ext cx="304800" cy="20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TextBox 76"/>
          <p:cNvSpPr txBox="1">
            <a:spLocks noChangeArrowheads="1"/>
          </p:cNvSpPr>
          <p:nvPr/>
        </p:nvSpPr>
        <p:spPr bwMode="auto">
          <a:xfrm>
            <a:off x="8229601" y="4678681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laser</a:t>
            </a:r>
          </a:p>
        </p:txBody>
      </p:sp>
      <p:sp>
        <p:nvSpPr>
          <p:cNvPr id="86" name="TextBox 78"/>
          <p:cNvSpPr txBox="1">
            <a:spLocks noChangeArrowheads="1"/>
          </p:cNvSpPr>
          <p:nvPr/>
        </p:nvSpPr>
        <p:spPr bwMode="auto">
          <a:xfrm>
            <a:off x="5492261" y="2709201"/>
            <a:ext cx="9156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beam</a:t>
            </a:r>
          </a:p>
          <a:p>
            <a:pPr eaLnBrk="1" hangingPunct="1"/>
            <a:r>
              <a:rPr lang="en-US" altLang="en-US" sz="2400" dirty="0">
                <a:latin typeface="Calibri" pitchFamily="34" charset="0"/>
              </a:rPr>
              <a:t>dump</a:t>
            </a:r>
          </a:p>
        </p:txBody>
      </p:sp>
      <p:sp>
        <p:nvSpPr>
          <p:cNvPr id="87" name="TextBox 79"/>
          <p:cNvSpPr txBox="1">
            <a:spLocks noChangeArrowheads="1"/>
          </p:cNvSpPr>
          <p:nvPr/>
        </p:nvSpPr>
        <p:spPr bwMode="auto">
          <a:xfrm>
            <a:off x="3048000" y="3318194"/>
            <a:ext cx="126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pitchFamily="34" charset="0"/>
              </a:rPr>
              <a:t>Qualifier</a:t>
            </a:r>
          </a:p>
        </p:txBody>
      </p:sp>
      <p:sp>
        <p:nvSpPr>
          <p:cNvPr id="88" name="TextBox 80"/>
          <p:cNvSpPr txBox="1">
            <a:spLocks noChangeArrowheads="1"/>
          </p:cNvSpPr>
          <p:nvPr/>
        </p:nvSpPr>
        <p:spPr bwMode="auto">
          <a:xfrm>
            <a:off x="2590800" y="4689794"/>
            <a:ext cx="772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Calibri" pitchFamily="34" charset="0"/>
              </a:rPr>
              <a:t>Sizer</a:t>
            </a:r>
            <a:endParaRPr lang="en-US" altLang="en-US" sz="2400" dirty="0">
              <a:latin typeface="Calibri" pitchFamily="34" charset="0"/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0038" y="1219200"/>
            <a:ext cx="3871912" cy="23622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5" name="Oval 34"/>
          <p:cNvSpPr/>
          <p:nvPr/>
        </p:nvSpPr>
        <p:spPr>
          <a:xfrm>
            <a:off x="6899043" y="5651690"/>
            <a:ext cx="7620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937143" y="4825212"/>
            <a:ext cx="0" cy="7033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708843" y="6383774"/>
            <a:ext cx="819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Lance et al</a:t>
            </a:r>
            <a:r>
              <a:rPr lang="en-US" sz="2000" i="1" dirty="0"/>
              <a:t>., Water droplet calibration of the Cloud Droplet Probe (CDP</a:t>
            </a:r>
            <a:r>
              <a:rPr lang="en-US" sz="2000" i="1" dirty="0"/>
              <a:t>), 2010</a:t>
            </a:r>
            <a:endParaRPr lang="en-US" sz="2000" i="1" dirty="0"/>
          </a:p>
        </p:txBody>
      </p:sp>
      <p:sp>
        <p:nvSpPr>
          <p:cNvPr id="90" name="Title 1"/>
          <p:cNvSpPr>
            <a:spLocks noGrp="1"/>
          </p:cNvSpPr>
          <p:nvPr>
            <p:ph type="title"/>
          </p:nvPr>
        </p:nvSpPr>
        <p:spPr>
          <a:xfrm>
            <a:off x="1981200" y="228918"/>
            <a:ext cx="8229600" cy="76168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Drops inside the Sample Area</a:t>
            </a:r>
          </a:p>
        </p:txBody>
      </p:sp>
    </p:spTree>
    <p:extLst>
      <p:ext uri="{BB962C8B-B14F-4D97-AF65-F5344CB8AC3E}">
        <p14:creationId xmlns:p14="http://schemas.microsoft.com/office/powerpoint/2010/main" val="24083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"/>
    </mc:Choice>
    <mc:Fallback xmlns="">
      <p:transition spd="slow" advTm="18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slance\My Documents\CalNex\cloudprobe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5727700" y="2752726"/>
            <a:ext cx="7635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Calibri" panose="020F0502020204030204" pitchFamily="34" charset="0"/>
              </a:rPr>
              <a:t>CAS</a:t>
            </a: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8089901" y="1609726"/>
            <a:ext cx="7921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7030A0"/>
                </a:solidFill>
                <a:latin typeface="Calibri" panose="020F0502020204030204" pitchFamily="34" charset="0"/>
              </a:rPr>
              <a:t>CDP</a:t>
            </a:r>
            <a:endParaRPr lang="en-US" altLang="en-US" sz="2800" b="1" baseline="-2500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9169401" y="1609726"/>
            <a:ext cx="8429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B050"/>
                </a:solidFill>
                <a:latin typeface="Calibri" panose="020F0502020204030204" pitchFamily="34" charset="0"/>
              </a:rPr>
              <a:t>CIP*</a:t>
            </a:r>
          </a:p>
        </p:txBody>
      </p:sp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2298700" y="1685926"/>
            <a:ext cx="6619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B050"/>
                </a:solidFill>
                <a:latin typeface="Calibri" panose="020F0502020204030204" pitchFamily="34" charset="0"/>
              </a:rPr>
              <a:t>CIP</a:t>
            </a:r>
            <a:endParaRPr lang="en-US" altLang="en-US" sz="2800" b="1" baseline="-2500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3213100" y="1685926"/>
            <a:ext cx="9715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7030A0"/>
                </a:solidFill>
                <a:latin typeface="Calibri" panose="020F0502020204030204" pitchFamily="34" charset="0"/>
              </a:rPr>
              <a:t>CDP*</a:t>
            </a: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4940300" y="877889"/>
            <a:ext cx="2070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Calibri" panose="020F0502020204030204" pitchFamily="34" charset="0"/>
              </a:rPr>
              <a:t>* = Modified</a:t>
            </a:r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1752600" y="152401"/>
            <a:ext cx="866298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Instrumentation during the Calnex 2010 Campaign (California)</a:t>
            </a:r>
          </a:p>
        </p:txBody>
      </p:sp>
    </p:spTree>
    <p:extLst>
      <p:ext uri="{BB962C8B-B14F-4D97-AF65-F5344CB8AC3E}">
        <p14:creationId xmlns:p14="http://schemas.microsoft.com/office/powerpoint/2010/main" val="19851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327" y="182598"/>
            <a:ext cx="905334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81"/>
          <a:stretch/>
        </p:blipFill>
        <p:spPr>
          <a:xfrm>
            <a:off x="0" y="8790"/>
            <a:ext cx="8185638" cy="685800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-204" t="-128" r="22768"/>
          <a:stretch/>
        </p:blipFill>
        <p:spPr>
          <a:xfrm>
            <a:off x="8185638" y="8790"/>
            <a:ext cx="3982916" cy="68667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73698"/>
            <a:ext cx="9809285" cy="565273"/>
          </a:xfrm>
          <a:prstGeom prst="rect">
            <a:avLst/>
          </a:prstGeom>
          <a:solidFill>
            <a:srgbClr val="020202">
              <a:alpha val="52549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Aerosol Instruments installed at the WFM summit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19385" y="6292727"/>
            <a:ext cx="4637326" cy="565273"/>
          </a:xfrm>
          <a:prstGeom prst="rect">
            <a:avLst/>
          </a:prstGeom>
          <a:solidFill>
            <a:srgbClr val="020202">
              <a:alpha val="52549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</a:t>
            </a:r>
            <a:r>
              <a:rPr lang="en-US" sz="4000" dirty="0" smtClean="0">
                <a:solidFill>
                  <a:schemeClr val="bg1"/>
                </a:solidFill>
              </a:rPr>
              <a:t>nstalled June 22,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-2968"/>
          <a:stretch/>
        </p:blipFill>
        <p:spPr>
          <a:xfrm>
            <a:off x="0" y="-34048"/>
            <a:ext cx="9189397" cy="68920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2" y="156579"/>
            <a:ext cx="10515600" cy="70969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Back 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n June 22….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5614" r="17895" b="45732"/>
          <a:stretch/>
        </p:blipFill>
        <p:spPr>
          <a:xfrm>
            <a:off x="6946232" y="2458325"/>
            <a:ext cx="5245768" cy="4399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6"/>
          <a:stretch/>
        </p:blipFill>
        <p:spPr>
          <a:xfrm>
            <a:off x="8903368" y="-17023"/>
            <a:ext cx="3288631" cy="364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6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8" y="158582"/>
            <a:ext cx="2646950" cy="2813217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FSSP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Cloud Droplet Size Distributions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3" y="0"/>
            <a:ext cx="9143998" cy="685800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11" y="82634"/>
            <a:ext cx="10515600" cy="902201"/>
          </a:xfrm>
        </p:spPr>
        <p:txBody>
          <a:bodyPr/>
          <a:lstStyle/>
          <a:p>
            <a:r>
              <a:rPr lang="en-US" dirty="0" smtClean="0"/>
              <a:t>Summit Measurement Summary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539658"/>
              </p:ext>
            </p:extLst>
          </p:nvPr>
        </p:nvGraphicFramePr>
        <p:xfrm>
          <a:off x="465222" y="984835"/>
          <a:ext cx="1088857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428">
                  <a:extLst>
                    <a:ext uri="{9D8B030D-6E8A-4147-A177-3AD203B41FA5}">
                      <a16:colId xmlns:a16="http://schemas.microsoft.com/office/drawing/2014/main" val="3663537809"/>
                    </a:ext>
                  </a:extLst>
                </a:gridCol>
                <a:gridCol w="876515">
                  <a:extLst>
                    <a:ext uri="{9D8B030D-6E8A-4147-A177-3AD203B41FA5}">
                      <a16:colId xmlns:a16="http://schemas.microsoft.com/office/drawing/2014/main" val="403420956"/>
                    </a:ext>
                  </a:extLst>
                </a:gridCol>
                <a:gridCol w="1757104">
                  <a:extLst>
                    <a:ext uri="{9D8B030D-6E8A-4147-A177-3AD203B41FA5}">
                      <a16:colId xmlns:a16="http://schemas.microsoft.com/office/drawing/2014/main" val="4018547025"/>
                    </a:ext>
                  </a:extLst>
                </a:gridCol>
                <a:gridCol w="2450296">
                  <a:extLst>
                    <a:ext uri="{9D8B030D-6E8A-4147-A177-3AD203B41FA5}">
                      <a16:colId xmlns:a16="http://schemas.microsoft.com/office/drawing/2014/main" val="3291126038"/>
                    </a:ext>
                  </a:extLst>
                </a:gridCol>
                <a:gridCol w="2574721">
                  <a:extLst>
                    <a:ext uri="{9D8B030D-6E8A-4147-A177-3AD203B41FA5}">
                      <a16:colId xmlns:a16="http://schemas.microsoft.com/office/drawing/2014/main" val="2165112283"/>
                    </a:ext>
                  </a:extLst>
                </a:gridCol>
                <a:gridCol w="2188514">
                  <a:extLst>
                    <a:ext uri="{9D8B030D-6E8A-4147-A177-3AD203B41FA5}">
                      <a16:colId xmlns:a16="http://schemas.microsoft.com/office/drawing/2014/main" val="3045004439"/>
                    </a:ext>
                  </a:extLst>
                </a:gridCol>
              </a:tblGrid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Aerosol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02528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Tail end of am 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DMA broken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203063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</a:t>
                      </a:r>
                      <a:r>
                        <a:rPr lang="en-US" baseline="0" dirty="0" smtClean="0"/>
                        <a:t>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DMA broken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03188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Number in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FSSP measurements down from 6-10am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DMA leaking, FSSP connectivity problem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900137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resolved, Calibration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539156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Size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805429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184473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</a:t>
                      </a:r>
                      <a:r>
                        <a:rPr lang="en-US" baseline="0" dirty="0" smtClean="0"/>
                        <a:t>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</a:t>
                      </a:r>
                      <a:r>
                        <a:rPr lang="en-US" baseline="0" dirty="0" smtClean="0"/>
                        <a:t> cloud sampling 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873740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041750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resolved, Calibration 10-11:30am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Hazy.</a:t>
                      </a:r>
                      <a:r>
                        <a:rPr lang="en-US" baseline="0" dirty="0" smtClean="0"/>
                        <a:t> Clear-air comparison with van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814082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539402"/>
                  </a:ext>
                </a:extLst>
              </a:tr>
              <a:tr h="337303">
                <a:tc>
                  <a:txBody>
                    <a:bodyPr/>
                    <a:lstStyle/>
                    <a:p>
                      <a:r>
                        <a:rPr lang="en-US" dirty="0" smtClean="0"/>
                        <a:t>Aug 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 resolved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941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5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141"/>
            <a:ext cx="12192000" cy="52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69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783</Words>
  <Application>Microsoft Office PowerPoint</Application>
  <PresentationFormat>Widescreen</PresentationFormat>
  <Paragraphs>200</Paragraphs>
  <Slides>34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Equation</vt:lpstr>
      <vt:lpstr>Cloud and Aerosol size distributions  and CCN activity</vt:lpstr>
      <vt:lpstr>PowerPoint Presentation</vt:lpstr>
      <vt:lpstr>Aerosol Impacts: Climate (Effects on Clouds)</vt:lpstr>
      <vt:lpstr>PowerPoint Presentation</vt:lpstr>
      <vt:lpstr>PowerPoint Presentation</vt:lpstr>
      <vt:lpstr>Back on June 22….</vt:lpstr>
      <vt:lpstr>FSSP Cloud Droplet Size Distributions</vt:lpstr>
      <vt:lpstr>Summit Measurement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SMCA (Scanning Mobility CCN Analysis)</vt:lpstr>
      <vt:lpstr>SMCA (Scanning Mobility CCN Analysis)</vt:lpstr>
      <vt:lpstr>SMCA (Scanning Mobility CCN Analysis)</vt:lpstr>
      <vt:lpstr>SMCA (Scanning Mobility CCN Analysis)</vt:lpstr>
      <vt:lpstr>SMCA (Scanning Mobility CCN Analysis)</vt:lpstr>
      <vt:lpstr>SMCA (Scanning Mobility CCN Analysis)</vt:lpstr>
      <vt:lpstr>SMCA (Scanning Mobility CCN Analysis)</vt:lpstr>
      <vt:lpstr>SMCA (Scanning Mobility CCN Analysis)</vt:lpstr>
      <vt:lpstr>Size-resolved CCN measurements =  information about aerosol chemical composition</vt:lpstr>
      <vt:lpstr>German Study Comparing Hygroscopicity Parameter (kappa) at upwind and downwind sites on cloudy and clear-air days </vt:lpstr>
      <vt:lpstr>PowerPoint Presentation</vt:lpstr>
      <vt:lpstr>PowerPoint Presentation</vt:lpstr>
      <vt:lpstr>PowerPoint Presentation</vt:lpstr>
      <vt:lpstr>PowerPoint Presentation</vt:lpstr>
      <vt:lpstr>Principle of Operation for the CCNc</vt:lpstr>
      <vt:lpstr>Principle of Operation for the CCNc</vt:lpstr>
      <vt:lpstr>Cloud droplet probe Sample Area</vt:lpstr>
      <vt:lpstr>Droplets outside the Sample Area</vt:lpstr>
      <vt:lpstr>PowerPoint Presentation</vt:lpstr>
      <vt:lpstr>Drops inside the Sample Area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</dc:creator>
  <cp:lastModifiedBy>Sara</cp:lastModifiedBy>
  <cp:revision>23</cp:revision>
  <dcterms:created xsi:type="dcterms:W3CDTF">2017-08-24T13:06:55Z</dcterms:created>
  <dcterms:modified xsi:type="dcterms:W3CDTF">2017-08-24T17:56:12Z</dcterms:modified>
</cp:coreProperties>
</file>