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7" r:id="rId3"/>
    <p:sldId id="276" r:id="rId4"/>
    <p:sldId id="275" r:id="rId5"/>
    <p:sldId id="289" r:id="rId6"/>
    <p:sldId id="286" r:id="rId7"/>
    <p:sldId id="287" r:id="rId8"/>
    <p:sldId id="288" r:id="rId9"/>
    <p:sldId id="284" r:id="rId10"/>
    <p:sldId id="285" r:id="rId11"/>
    <p:sldId id="271" r:id="rId12"/>
    <p:sldId id="260" r:id="rId13"/>
    <p:sldId id="272"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0" autoAdjust="0"/>
    <p:restoredTop sz="94660"/>
  </p:normalViewPr>
  <p:slideViewPr>
    <p:cSldViewPr snapToGrid="0">
      <p:cViewPr varScale="1">
        <p:scale>
          <a:sx n="87" d="100"/>
          <a:sy n="87" d="100"/>
        </p:scale>
        <p:origin x="485"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453267-7A08-4230-A0EC-1BB19DD30D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164057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453267-7A08-4230-A0EC-1BB19DD30D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2493396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453267-7A08-4230-A0EC-1BB19DD30D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2567461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453267-7A08-4230-A0EC-1BB19DD30D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2178095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453267-7A08-4230-A0EC-1BB19DD30D07}"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1393591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453267-7A08-4230-A0EC-1BB19DD30D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56409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453267-7A08-4230-A0EC-1BB19DD30D07}"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167139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453267-7A08-4230-A0EC-1BB19DD30D07}"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303999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53267-7A08-4230-A0EC-1BB19DD30D07}"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284509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453267-7A08-4230-A0EC-1BB19DD30D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1025919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453267-7A08-4230-A0EC-1BB19DD30D07}"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6CD48-5DCB-493A-8628-2F6446E62C57}" type="slidenum">
              <a:rPr lang="en-US" smtClean="0"/>
              <a:t>‹#›</a:t>
            </a:fld>
            <a:endParaRPr lang="en-US"/>
          </a:p>
        </p:txBody>
      </p:sp>
    </p:spTree>
    <p:extLst>
      <p:ext uri="{BB962C8B-B14F-4D97-AF65-F5344CB8AC3E}">
        <p14:creationId xmlns:p14="http://schemas.microsoft.com/office/powerpoint/2010/main" val="198738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53267-7A08-4230-A0EC-1BB19DD30D07}" type="datetimeFigureOut">
              <a:rPr lang="en-US" smtClean="0"/>
              <a:t>6/12/2017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6CD48-5DCB-493A-8628-2F6446E62C57}" type="slidenum">
              <a:rPr lang="en-US" smtClean="0"/>
              <a:t>‹#›</a:t>
            </a:fld>
            <a:endParaRPr lang="en-US"/>
          </a:p>
        </p:txBody>
      </p:sp>
    </p:spTree>
    <p:extLst>
      <p:ext uri="{BB962C8B-B14F-4D97-AF65-F5344CB8AC3E}">
        <p14:creationId xmlns:p14="http://schemas.microsoft.com/office/powerpoint/2010/main" val="2979785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dropletmeasurement.com/products/airborne/CC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Pilot Study Deployment Plan</a:t>
            </a:r>
            <a:endParaRPr lang="en-US" sz="4000" dirty="0"/>
          </a:p>
        </p:txBody>
      </p:sp>
      <p:sp>
        <p:nvSpPr>
          <p:cNvPr id="60" name="Content Placeholder 4"/>
          <p:cNvSpPr>
            <a:spLocks noGrp="1"/>
          </p:cNvSpPr>
          <p:nvPr>
            <p:ph idx="1"/>
          </p:nvPr>
        </p:nvSpPr>
        <p:spPr>
          <a:xfrm>
            <a:off x="7904239" y="1677647"/>
            <a:ext cx="3942347" cy="4931700"/>
          </a:xfrm>
          <a:ln>
            <a:solidFill>
              <a:schemeClr val="tx1"/>
            </a:solidFill>
          </a:ln>
        </p:spPr>
        <p:txBody>
          <a:bodyPr>
            <a:normAutofit fontScale="92500" lnSpcReduction="10000"/>
          </a:bodyPr>
          <a:lstStyle/>
          <a:p>
            <a:pPr marL="514350" indent="-514350">
              <a:buFont typeface="+mj-lt"/>
              <a:buAutoNum type="arabicPeriod"/>
            </a:pPr>
            <a:r>
              <a:rPr lang="en-US" dirty="0" smtClean="0"/>
              <a:t>In-situ observations at Summit</a:t>
            </a:r>
          </a:p>
          <a:p>
            <a:pPr lvl="1"/>
            <a:r>
              <a:rPr lang="en-US" dirty="0" smtClean="0"/>
              <a:t>Cloud droplet size distribution, cloud water chemistry, LWC</a:t>
            </a:r>
          </a:p>
          <a:p>
            <a:pPr lvl="1"/>
            <a:r>
              <a:rPr lang="en-US" dirty="0" smtClean="0"/>
              <a:t>“Between-cloud” aerosol characterization (size distribution, CCN activity)</a:t>
            </a:r>
          </a:p>
          <a:p>
            <a:pPr marL="514350" indent="-514350">
              <a:buFont typeface="+mj-lt"/>
              <a:buAutoNum type="arabicPeriod"/>
            </a:pPr>
            <a:endParaRPr lang="en-US" dirty="0"/>
          </a:p>
          <a:p>
            <a:pPr marL="514350" indent="-514350">
              <a:buFont typeface="+mj-lt"/>
              <a:buAutoNum type="arabicPeriod"/>
            </a:pPr>
            <a:r>
              <a:rPr lang="en-US" dirty="0" smtClean="0"/>
              <a:t>Below-cloud aerosol characterization (from the Sprinter Van)</a:t>
            </a:r>
          </a:p>
          <a:p>
            <a:pPr lvl="1"/>
            <a:r>
              <a:rPr lang="en-US" dirty="0" smtClean="0"/>
              <a:t>Aerosol composition, size distribution, CCN activity</a:t>
            </a:r>
            <a:endParaRPr lang="en-US" dirty="0"/>
          </a:p>
        </p:txBody>
      </p:sp>
      <p:grpSp>
        <p:nvGrpSpPr>
          <p:cNvPr id="2" name="Group 1"/>
          <p:cNvGrpSpPr/>
          <p:nvPr/>
        </p:nvGrpSpPr>
        <p:grpSpPr>
          <a:xfrm>
            <a:off x="-274819" y="1878598"/>
            <a:ext cx="3717236" cy="3270919"/>
            <a:chOff x="-800962" y="1398106"/>
            <a:chExt cx="6863951" cy="4740776"/>
          </a:xfrm>
        </p:grpSpPr>
        <p:cxnSp>
          <p:nvCxnSpPr>
            <p:cNvPr id="10" name="Straight Connector 9"/>
            <p:cNvCxnSpPr/>
            <p:nvPr/>
          </p:nvCxnSpPr>
          <p:spPr>
            <a:xfrm flipV="1">
              <a:off x="528463" y="3090883"/>
              <a:ext cx="1828800"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01052" y="3090883"/>
              <a:ext cx="2261937"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57264" y="3090883"/>
              <a:ext cx="1443788"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42274" y="2359212"/>
              <a:ext cx="561473" cy="73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reeform 23"/>
            <p:cNvSpPr/>
            <p:nvPr/>
          </p:nvSpPr>
          <p:spPr>
            <a:xfrm>
              <a:off x="480336" y="4005282"/>
              <a:ext cx="4379495" cy="2117558"/>
            </a:xfrm>
            <a:custGeom>
              <a:avLst/>
              <a:gdLst>
                <a:gd name="connsiteX0" fmla="*/ 0 w 4235116"/>
                <a:gd name="connsiteY0" fmla="*/ 2021305 h 2021305"/>
                <a:gd name="connsiteX1" fmla="*/ 352927 w 4235116"/>
                <a:gd name="connsiteY1" fmla="*/ 2005263 h 2021305"/>
                <a:gd name="connsiteX2" fmla="*/ 513348 w 4235116"/>
                <a:gd name="connsiteY2" fmla="*/ 1973179 h 2021305"/>
                <a:gd name="connsiteX3" fmla="*/ 673769 w 4235116"/>
                <a:gd name="connsiteY3" fmla="*/ 1957137 h 2021305"/>
                <a:gd name="connsiteX4" fmla="*/ 1058779 w 4235116"/>
                <a:gd name="connsiteY4" fmla="*/ 1909011 h 2021305"/>
                <a:gd name="connsiteX5" fmla="*/ 1299411 w 4235116"/>
                <a:gd name="connsiteY5" fmla="*/ 1860884 h 2021305"/>
                <a:gd name="connsiteX6" fmla="*/ 1475874 w 4235116"/>
                <a:gd name="connsiteY6" fmla="*/ 1828800 h 2021305"/>
                <a:gd name="connsiteX7" fmla="*/ 1540043 w 4235116"/>
                <a:gd name="connsiteY7" fmla="*/ 1812758 h 2021305"/>
                <a:gd name="connsiteX8" fmla="*/ 1732548 w 4235116"/>
                <a:gd name="connsiteY8" fmla="*/ 1796716 h 2021305"/>
                <a:gd name="connsiteX9" fmla="*/ 1828800 w 4235116"/>
                <a:gd name="connsiteY9" fmla="*/ 1780674 h 2021305"/>
                <a:gd name="connsiteX10" fmla="*/ 1925053 w 4235116"/>
                <a:gd name="connsiteY10" fmla="*/ 1748590 h 2021305"/>
                <a:gd name="connsiteX11" fmla="*/ 1989221 w 4235116"/>
                <a:gd name="connsiteY11" fmla="*/ 1732547 h 2021305"/>
                <a:gd name="connsiteX12" fmla="*/ 2037348 w 4235116"/>
                <a:gd name="connsiteY12" fmla="*/ 1716505 h 2021305"/>
                <a:gd name="connsiteX13" fmla="*/ 2181727 w 4235116"/>
                <a:gd name="connsiteY13" fmla="*/ 1684421 h 2021305"/>
                <a:gd name="connsiteX14" fmla="*/ 2277979 w 4235116"/>
                <a:gd name="connsiteY14" fmla="*/ 1652337 h 2021305"/>
                <a:gd name="connsiteX15" fmla="*/ 2358190 w 4235116"/>
                <a:gd name="connsiteY15" fmla="*/ 1636295 h 2021305"/>
                <a:gd name="connsiteX16" fmla="*/ 2454443 w 4235116"/>
                <a:gd name="connsiteY16" fmla="*/ 1604211 h 2021305"/>
                <a:gd name="connsiteX17" fmla="*/ 2502569 w 4235116"/>
                <a:gd name="connsiteY17" fmla="*/ 1588169 h 2021305"/>
                <a:gd name="connsiteX18" fmla="*/ 2550695 w 4235116"/>
                <a:gd name="connsiteY18" fmla="*/ 1572126 h 2021305"/>
                <a:gd name="connsiteX19" fmla="*/ 2695074 w 4235116"/>
                <a:gd name="connsiteY19" fmla="*/ 1556084 h 2021305"/>
                <a:gd name="connsiteX20" fmla="*/ 2855495 w 4235116"/>
                <a:gd name="connsiteY20" fmla="*/ 1507958 h 2021305"/>
                <a:gd name="connsiteX21" fmla="*/ 2903621 w 4235116"/>
                <a:gd name="connsiteY21" fmla="*/ 1475874 h 2021305"/>
                <a:gd name="connsiteX22" fmla="*/ 3064043 w 4235116"/>
                <a:gd name="connsiteY22" fmla="*/ 1427747 h 2021305"/>
                <a:gd name="connsiteX23" fmla="*/ 3112169 w 4235116"/>
                <a:gd name="connsiteY23" fmla="*/ 1395663 h 2021305"/>
                <a:gd name="connsiteX24" fmla="*/ 3176337 w 4235116"/>
                <a:gd name="connsiteY24" fmla="*/ 1379621 h 2021305"/>
                <a:gd name="connsiteX25" fmla="*/ 3272590 w 4235116"/>
                <a:gd name="connsiteY25" fmla="*/ 1347537 h 2021305"/>
                <a:gd name="connsiteX26" fmla="*/ 3368843 w 4235116"/>
                <a:gd name="connsiteY26" fmla="*/ 1315453 h 2021305"/>
                <a:gd name="connsiteX27" fmla="*/ 3513221 w 4235116"/>
                <a:gd name="connsiteY27" fmla="*/ 1283369 h 2021305"/>
                <a:gd name="connsiteX28" fmla="*/ 3609474 w 4235116"/>
                <a:gd name="connsiteY28" fmla="*/ 1251284 h 2021305"/>
                <a:gd name="connsiteX29" fmla="*/ 3657600 w 4235116"/>
                <a:gd name="connsiteY29" fmla="*/ 1219200 h 2021305"/>
                <a:gd name="connsiteX30" fmla="*/ 3753853 w 4235116"/>
                <a:gd name="connsiteY30" fmla="*/ 1187116 h 2021305"/>
                <a:gd name="connsiteX31" fmla="*/ 3801979 w 4235116"/>
                <a:gd name="connsiteY31" fmla="*/ 1155032 h 2021305"/>
                <a:gd name="connsiteX32" fmla="*/ 3898232 w 4235116"/>
                <a:gd name="connsiteY32" fmla="*/ 1122947 h 2021305"/>
                <a:gd name="connsiteX33" fmla="*/ 3994485 w 4235116"/>
                <a:gd name="connsiteY33" fmla="*/ 1058779 h 2021305"/>
                <a:gd name="connsiteX34" fmla="*/ 4042611 w 4235116"/>
                <a:gd name="connsiteY34" fmla="*/ 1042737 h 2021305"/>
                <a:gd name="connsiteX35" fmla="*/ 4138864 w 4235116"/>
                <a:gd name="connsiteY35" fmla="*/ 994611 h 2021305"/>
                <a:gd name="connsiteX36" fmla="*/ 4203032 w 4235116"/>
                <a:gd name="connsiteY36" fmla="*/ 898358 h 2021305"/>
                <a:gd name="connsiteX37" fmla="*/ 4235116 w 4235116"/>
                <a:gd name="connsiteY37" fmla="*/ 802105 h 2021305"/>
                <a:gd name="connsiteX38" fmla="*/ 4203032 w 4235116"/>
                <a:gd name="connsiteY38" fmla="*/ 657726 h 2021305"/>
                <a:gd name="connsiteX39" fmla="*/ 4170948 w 4235116"/>
                <a:gd name="connsiteY39" fmla="*/ 609600 h 2021305"/>
                <a:gd name="connsiteX40" fmla="*/ 4010527 w 4235116"/>
                <a:gd name="connsiteY40" fmla="*/ 561474 h 2021305"/>
                <a:gd name="connsiteX41" fmla="*/ 2245895 w 4235116"/>
                <a:gd name="connsiteY41" fmla="*/ 545432 h 2021305"/>
                <a:gd name="connsiteX42" fmla="*/ 2101516 w 4235116"/>
                <a:gd name="connsiteY42" fmla="*/ 513347 h 2021305"/>
                <a:gd name="connsiteX43" fmla="*/ 2005264 w 4235116"/>
                <a:gd name="connsiteY43" fmla="*/ 481263 h 2021305"/>
                <a:gd name="connsiteX44" fmla="*/ 1909011 w 4235116"/>
                <a:gd name="connsiteY44" fmla="*/ 449179 h 2021305"/>
                <a:gd name="connsiteX45" fmla="*/ 1860885 w 4235116"/>
                <a:gd name="connsiteY45" fmla="*/ 433137 h 2021305"/>
                <a:gd name="connsiteX46" fmla="*/ 1732548 w 4235116"/>
                <a:gd name="connsiteY46" fmla="*/ 368969 h 2021305"/>
                <a:gd name="connsiteX47" fmla="*/ 1684421 w 4235116"/>
                <a:gd name="connsiteY47" fmla="*/ 352926 h 2021305"/>
                <a:gd name="connsiteX48" fmla="*/ 1588169 w 4235116"/>
                <a:gd name="connsiteY48" fmla="*/ 256674 h 2021305"/>
                <a:gd name="connsiteX49" fmla="*/ 1491916 w 4235116"/>
                <a:gd name="connsiteY49" fmla="*/ 224590 h 2021305"/>
                <a:gd name="connsiteX50" fmla="*/ 1411706 w 4235116"/>
                <a:gd name="connsiteY50" fmla="*/ 176463 h 2021305"/>
                <a:gd name="connsiteX51" fmla="*/ 1315453 w 4235116"/>
                <a:gd name="connsiteY51" fmla="*/ 96253 h 2021305"/>
                <a:gd name="connsiteX52" fmla="*/ 1299411 w 4235116"/>
                <a:gd name="connsiteY52" fmla="*/ 48126 h 2021305"/>
                <a:gd name="connsiteX53" fmla="*/ 1267327 w 4235116"/>
                <a:gd name="connsiteY53" fmla="*/ 0 h 20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35116" h="2021305">
                  <a:moveTo>
                    <a:pt x="0" y="2021305"/>
                  </a:moveTo>
                  <a:cubicBezTo>
                    <a:pt x="117642" y="2015958"/>
                    <a:pt x="235442" y="2013365"/>
                    <a:pt x="352927" y="2005263"/>
                  </a:cubicBezTo>
                  <a:cubicBezTo>
                    <a:pt x="766788" y="1976721"/>
                    <a:pt x="301969" y="2005699"/>
                    <a:pt x="513348" y="1973179"/>
                  </a:cubicBezTo>
                  <a:cubicBezTo>
                    <a:pt x="566463" y="1965007"/>
                    <a:pt x="620521" y="1964398"/>
                    <a:pt x="673769" y="1957137"/>
                  </a:cubicBezTo>
                  <a:cubicBezTo>
                    <a:pt x="1076086" y="1902276"/>
                    <a:pt x="656638" y="1942523"/>
                    <a:pt x="1058779" y="1909011"/>
                  </a:cubicBezTo>
                  <a:cubicBezTo>
                    <a:pt x="1214782" y="1857009"/>
                    <a:pt x="1101643" y="1887253"/>
                    <a:pt x="1299411" y="1860884"/>
                  </a:cubicBezTo>
                  <a:cubicBezTo>
                    <a:pt x="1342948" y="1855079"/>
                    <a:pt x="1430504" y="1838882"/>
                    <a:pt x="1475874" y="1828800"/>
                  </a:cubicBezTo>
                  <a:cubicBezTo>
                    <a:pt x="1497397" y="1824017"/>
                    <a:pt x="1518165" y="1815493"/>
                    <a:pt x="1540043" y="1812758"/>
                  </a:cubicBezTo>
                  <a:cubicBezTo>
                    <a:pt x="1603937" y="1804771"/>
                    <a:pt x="1668380" y="1802063"/>
                    <a:pt x="1732548" y="1796716"/>
                  </a:cubicBezTo>
                  <a:cubicBezTo>
                    <a:pt x="1764632" y="1791369"/>
                    <a:pt x="1797245" y="1788563"/>
                    <a:pt x="1828800" y="1780674"/>
                  </a:cubicBezTo>
                  <a:cubicBezTo>
                    <a:pt x="1861610" y="1772472"/>
                    <a:pt x="1892243" y="1756793"/>
                    <a:pt x="1925053" y="1748590"/>
                  </a:cubicBezTo>
                  <a:cubicBezTo>
                    <a:pt x="1946442" y="1743242"/>
                    <a:pt x="1968022" y="1738604"/>
                    <a:pt x="1989221" y="1732547"/>
                  </a:cubicBezTo>
                  <a:cubicBezTo>
                    <a:pt x="2005480" y="1727901"/>
                    <a:pt x="2020943" y="1720606"/>
                    <a:pt x="2037348" y="1716505"/>
                  </a:cubicBezTo>
                  <a:cubicBezTo>
                    <a:pt x="2128930" y="1693610"/>
                    <a:pt x="2099392" y="1709121"/>
                    <a:pt x="2181727" y="1684421"/>
                  </a:cubicBezTo>
                  <a:cubicBezTo>
                    <a:pt x="2214120" y="1674703"/>
                    <a:pt x="2244816" y="1658969"/>
                    <a:pt x="2277979" y="1652337"/>
                  </a:cubicBezTo>
                  <a:cubicBezTo>
                    <a:pt x="2304716" y="1646990"/>
                    <a:pt x="2331884" y="1643469"/>
                    <a:pt x="2358190" y="1636295"/>
                  </a:cubicBezTo>
                  <a:cubicBezTo>
                    <a:pt x="2390818" y="1627397"/>
                    <a:pt x="2422359" y="1614906"/>
                    <a:pt x="2454443" y="1604211"/>
                  </a:cubicBezTo>
                  <a:lnTo>
                    <a:pt x="2502569" y="1588169"/>
                  </a:lnTo>
                  <a:cubicBezTo>
                    <a:pt x="2518611" y="1582821"/>
                    <a:pt x="2533889" y="1573993"/>
                    <a:pt x="2550695" y="1572126"/>
                  </a:cubicBezTo>
                  <a:lnTo>
                    <a:pt x="2695074" y="1556084"/>
                  </a:lnTo>
                  <a:cubicBezTo>
                    <a:pt x="2812243" y="1517028"/>
                    <a:pt x="2758517" y="1532203"/>
                    <a:pt x="2855495" y="1507958"/>
                  </a:cubicBezTo>
                  <a:cubicBezTo>
                    <a:pt x="2871537" y="1497263"/>
                    <a:pt x="2885900" y="1483469"/>
                    <a:pt x="2903621" y="1475874"/>
                  </a:cubicBezTo>
                  <a:cubicBezTo>
                    <a:pt x="2966398" y="1448970"/>
                    <a:pt x="2999337" y="1470884"/>
                    <a:pt x="3064043" y="1427747"/>
                  </a:cubicBezTo>
                  <a:cubicBezTo>
                    <a:pt x="3080085" y="1417052"/>
                    <a:pt x="3094448" y="1403258"/>
                    <a:pt x="3112169" y="1395663"/>
                  </a:cubicBezTo>
                  <a:cubicBezTo>
                    <a:pt x="3132434" y="1386978"/>
                    <a:pt x="3155219" y="1385956"/>
                    <a:pt x="3176337" y="1379621"/>
                  </a:cubicBezTo>
                  <a:cubicBezTo>
                    <a:pt x="3208731" y="1369903"/>
                    <a:pt x="3240506" y="1358232"/>
                    <a:pt x="3272590" y="1347537"/>
                  </a:cubicBezTo>
                  <a:cubicBezTo>
                    <a:pt x="3272594" y="1347536"/>
                    <a:pt x="3368840" y="1315454"/>
                    <a:pt x="3368843" y="1315453"/>
                  </a:cubicBezTo>
                  <a:cubicBezTo>
                    <a:pt x="3414635" y="1306295"/>
                    <a:pt x="3467913" y="1296962"/>
                    <a:pt x="3513221" y="1283369"/>
                  </a:cubicBezTo>
                  <a:cubicBezTo>
                    <a:pt x="3545615" y="1273651"/>
                    <a:pt x="3581334" y="1270044"/>
                    <a:pt x="3609474" y="1251284"/>
                  </a:cubicBezTo>
                  <a:cubicBezTo>
                    <a:pt x="3625516" y="1240589"/>
                    <a:pt x="3639982" y="1227030"/>
                    <a:pt x="3657600" y="1219200"/>
                  </a:cubicBezTo>
                  <a:cubicBezTo>
                    <a:pt x="3688505" y="1205465"/>
                    <a:pt x="3725713" y="1205876"/>
                    <a:pt x="3753853" y="1187116"/>
                  </a:cubicBezTo>
                  <a:cubicBezTo>
                    <a:pt x="3769895" y="1176421"/>
                    <a:pt x="3784361" y="1162862"/>
                    <a:pt x="3801979" y="1155032"/>
                  </a:cubicBezTo>
                  <a:cubicBezTo>
                    <a:pt x="3832884" y="1141296"/>
                    <a:pt x="3870092" y="1141707"/>
                    <a:pt x="3898232" y="1122947"/>
                  </a:cubicBezTo>
                  <a:cubicBezTo>
                    <a:pt x="3930316" y="1101558"/>
                    <a:pt x="3957903" y="1070973"/>
                    <a:pt x="3994485" y="1058779"/>
                  </a:cubicBezTo>
                  <a:cubicBezTo>
                    <a:pt x="4010527" y="1053432"/>
                    <a:pt x="4027486" y="1050299"/>
                    <a:pt x="4042611" y="1042737"/>
                  </a:cubicBezTo>
                  <a:cubicBezTo>
                    <a:pt x="4167000" y="980542"/>
                    <a:pt x="4017898" y="1034932"/>
                    <a:pt x="4138864" y="994611"/>
                  </a:cubicBezTo>
                  <a:cubicBezTo>
                    <a:pt x="4160253" y="962527"/>
                    <a:pt x="4190838" y="934940"/>
                    <a:pt x="4203032" y="898358"/>
                  </a:cubicBezTo>
                  <a:lnTo>
                    <a:pt x="4235116" y="802105"/>
                  </a:lnTo>
                  <a:cubicBezTo>
                    <a:pt x="4228955" y="765138"/>
                    <a:pt x="4222777" y="697217"/>
                    <a:pt x="4203032" y="657726"/>
                  </a:cubicBezTo>
                  <a:cubicBezTo>
                    <a:pt x="4194410" y="640481"/>
                    <a:pt x="4187298" y="619818"/>
                    <a:pt x="4170948" y="609600"/>
                  </a:cubicBezTo>
                  <a:cubicBezTo>
                    <a:pt x="4166963" y="607110"/>
                    <a:pt x="4033718" y="561881"/>
                    <a:pt x="4010527" y="561474"/>
                  </a:cubicBezTo>
                  <a:lnTo>
                    <a:pt x="2245895" y="545432"/>
                  </a:lnTo>
                  <a:cubicBezTo>
                    <a:pt x="2108202" y="499534"/>
                    <a:pt x="2327380" y="569814"/>
                    <a:pt x="2101516" y="513347"/>
                  </a:cubicBezTo>
                  <a:cubicBezTo>
                    <a:pt x="2068706" y="505144"/>
                    <a:pt x="2037348" y="491958"/>
                    <a:pt x="2005264" y="481263"/>
                  </a:cubicBezTo>
                  <a:lnTo>
                    <a:pt x="1909011" y="449179"/>
                  </a:lnTo>
                  <a:lnTo>
                    <a:pt x="1860885" y="433137"/>
                  </a:lnTo>
                  <a:cubicBezTo>
                    <a:pt x="1804885" y="377139"/>
                    <a:pt x="1843149" y="405837"/>
                    <a:pt x="1732548" y="368969"/>
                  </a:cubicBezTo>
                  <a:lnTo>
                    <a:pt x="1684421" y="352926"/>
                  </a:lnTo>
                  <a:cubicBezTo>
                    <a:pt x="1652337" y="320842"/>
                    <a:pt x="1631214" y="271022"/>
                    <a:pt x="1588169" y="256674"/>
                  </a:cubicBezTo>
                  <a:lnTo>
                    <a:pt x="1491916" y="224590"/>
                  </a:lnTo>
                  <a:cubicBezTo>
                    <a:pt x="1429250" y="161923"/>
                    <a:pt x="1495003" y="218111"/>
                    <a:pt x="1411706" y="176463"/>
                  </a:cubicBezTo>
                  <a:cubicBezTo>
                    <a:pt x="1367035" y="154128"/>
                    <a:pt x="1350933" y="131733"/>
                    <a:pt x="1315453" y="96253"/>
                  </a:cubicBezTo>
                  <a:cubicBezTo>
                    <a:pt x="1310106" y="80211"/>
                    <a:pt x="1306973" y="63251"/>
                    <a:pt x="1299411" y="48126"/>
                  </a:cubicBezTo>
                  <a:cubicBezTo>
                    <a:pt x="1290789" y="30881"/>
                    <a:pt x="1267327" y="0"/>
                    <a:pt x="1267327" y="0"/>
                  </a:cubicBezTo>
                </a:path>
              </a:pathLst>
            </a:custGeom>
            <a:noFill/>
            <a:ln w="165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800962" y="1398106"/>
              <a:ext cx="5764051" cy="2095384"/>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flipH="1">
              <a:off x="4350965" y="4197787"/>
              <a:ext cx="612123" cy="321526"/>
              <a:chOff x="5082824" y="4074695"/>
              <a:chExt cx="612123" cy="321526"/>
            </a:xfrm>
          </p:grpSpPr>
          <p:sp>
            <p:nvSpPr>
              <p:cNvPr id="26" name="Rectangle 25"/>
              <p:cNvSpPr/>
              <p:nvPr/>
            </p:nvSpPr>
            <p:spPr>
              <a:xfrm>
                <a:off x="5261811" y="4074695"/>
                <a:ext cx="433136" cy="256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2824" y="4140318"/>
                <a:ext cx="173716" cy="19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79278"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520807"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4603482" y="4263410"/>
              <a:ext cx="146870" cy="9552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25105" y="4263410"/>
              <a:ext cx="45719" cy="861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449375" y="4291231"/>
              <a:ext cx="47723" cy="5665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957188" y="2270027"/>
              <a:ext cx="62012" cy="89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231868" y="2169536"/>
              <a:ext cx="62012" cy="186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167699" y="2166231"/>
              <a:ext cx="190350" cy="63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3358049" y="2223694"/>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358049" y="2175466"/>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957188" y="2119114"/>
              <a:ext cx="620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51724" y="2173347"/>
              <a:ext cx="77001" cy="91247"/>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08670" y="1868528"/>
              <a:ext cx="617414" cy="369332"/>
            </a:xfrm>
            <a:prstGeom prst="rect">
              <a:avLst/>
            </a:prstGeom>
            <a:noFill/>
          </p:spPr>
          <p:txBody>
            <a:bodyPr wrap="none" rtlCol="0">
              <a:spAutoFit/>
            </a:bodyPr>
            <a:lstStyle/>
            <a:p>
              <a:r>
                <a:rPr lang="en-US" dirty="0" smtClean="0"/>
                <a:t>FSSP</a:t>
              </a:r>
              <a:endParaRPr lang="en-US" dirty="0"/>
            </a:p>
          </p:txBody>
        </p:sp>
        <p:sp>
          <p:nvSpPr>
            <p:cNvPr id="56" name="TextBox 55"/>
            <p:cNvSpPr txBox="1"/>
            <p:nvPr/>
          </p:nvSpPr>
          <p:spPr>
            <a:xfrm>
              <a:off x="984510" y="1630933"/>
              <a:ext cx="998029" cy="923331"/>
            </a:xfrm>
            <a:prstGeom prst="rect">
              <a:avLst/>
            </a:prstGeom>
            <a:noFill/>
          </p:spPr>
          <p:txBody>
            <a:bodyPr wrap="none" rtlCol="0">
              <a:spAutoFit/>
            </a:bodyPr>
            <a:lstStyle/>
            <a:p>
              <a:r>
                <a:rPr lang="en-US" dirty="0" smtClean="0"/>
                <a:t>Cloud </a:t>
              </a:r>
            </a:p>
            <a:p>
              <a:r>
                <a:rPr lang="en-US" dirty="0" smtClean="0"/>
                <a:t>water </a:t>
              </a:r>
            </a:p>
            <a:p>
              <a:r>
                <a:rPr lang="en-US" dirty="0" smtClean="0"/>
                <a:t>collector</a:t>
              </a:r>
              <a:endParaRPr lang="en-US" dirty="0"/>
            </a:p>
          </p:txBody>
        </p:sp>
        <p:cxnSp>
          <p:nvCxnSpPr>
            <p:cNvPr id="58" name="Straight Connector 57"/>
            <p:cNvCxnSpPr/>
            <p:nvPr/>
          </p:nvCxnSpPr>
          <p:spPr>
            <a:xfrm flipV="1">
              <a:off x="2369817" y="2195807"/>
              <a:ext cx="531800" cy="119182"/>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617493" y="3668921"/>
              <a:ext cx="1796215" cy="936774"/>
            </a:xfrm>
            <a:prstGeom prst="rect">
              <a:avLst/>
            </a:prstGeom>
          </p:spPr>
          <p:txBody>
            <a:bodyPr wrap="square">
              <a:spAutoFit/>
            </a:bodyPr>
            <a:lstStyle/>
            <a:p>
              <a:pPr algn="r"/>
              <a:r>
                <a:rPr lang="en-US" dirty="0"/>
                <a:t>sprinter van</a:t>
              </a:r>
            </a:p>
          </p:txBody>
        </p:sp>
      </p:grpSp>
      <p:sp>
        <p:nvSpPr>
          <p:cNvPr id="32" name="Cloud Callout 31"/>
          <p:cNvSpPr/>
          <p:nvPr/>
        </p:nvSpPr>
        <p:spPr>
          <a:xfrm>
            <a:off x="4654456" y="1788345"/>
            <a:ext cx="3121575" cy="1445719"/>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442417" y="5138448"/>
            <a:ext cx="381024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683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Parsivel</a:t>
            </a:r>
            <a:r>
              <a:rPr lang="en-US" dirty="0" smtClean="0"/>
              <a:t> </a:t>
            </a:r>
            <a:r>
              <a:rPr lang="en-US" dirty="0" err="1" smtClean="0"/>
              <a:t>Disdrometer</a:t>
            </a:r>
            <a:endParaRPr lang="en-US" dirty="0"/>
          </a:p>
        </p:txBody>
      </p:sp>
      <p:pic>
        <p:nvPicPr>
          <p:cNvPr id="5" name="Content Placeholder 4"/>
          <p:cNvPicPr>
            <a:picLocks noGrp="1" noChangeAspect="1"/>
          </p:cNvPicPr>
          <p:nvPr>
            <p:ph sz="half" idx="1"/>
          </p:nvPr>
        </p:nvPicPr>
        <p:blipFill>
          <a:blip r:embed="rId2"/>
          <a:stretch>
            <a:fillRect/>
          </a:stretch>
        </p:blipFill>
        <p:spPr>
          <a:xfrm>
            <a:off x="0" y="1400467"/>
            <a:ext cx="7073509" cy="5305132"/>
          </a:xfrm>
          <a:prstGeom prst="rect">
            <a:avLst/>
          </a:prstGeom>
        </p:spPr>
      </p:pic>
      <p:sp>
        <p:nvSpPr>
          <p:cNvPr id="7" name="Content Placeholder 6"/>
          <p:cNvSpPr>
            <a:spLocks noGrp="1"/>
          </p:cNvSpPr>
          <p:nvPr>
            <p:ph sz="half" idx="2"/>
          </p:nvPr>
        </p:nvSpPr>
        <p:spPr>
          <a:xfrm>
            <a:off x="7283115" y="529389"/>
            <a:ext cx="4475747" cy="6047874"/>
          </a:xfrm>
        </p:spPr>
        <p:txBody>
          <a:bodyPr>
            <a:normAutofit fontScale="92500" lnSpcReduction="20000"/>
          </a:bodyPr>
          <a:lstStyle/>
          <a:p>
            <a:r>
              <a:rPr lang="en-US" dirty="0" smtClean="0"/>
              <a:t>Data needs to be analyzed and compared with the </a:t>
            </a:r>
            <a:r>
              <a:rPr lang="en-US" dirty="0" err="1" smtClean="0"/>
              <a:t>Parsivel</a:t>
            </a:r>
            <a:r>
              <a:rPr lang="en-US" dirty="0" smtClean="0"/>
              <a:t> at the lodge level. </a:t>
            </a:r>
          </a:p>
          <a:p>
            <a:endParaRPr lang="en-US" dirty="0" smtClean="0"/>
          </a:p>
          <a:p>
            <a:r>
              <a:rPr lang="en-US" dirty="0" smtClean="0"/>
              <a:t>Measurements in high winds (hail on May 31) appeared to be insensitive to the hydrometeors we could see with our own eyes. (Tipping rain bucket appeared to perform even worse at the summit).  Reorientation tried, but not evaluated.</a:t>
            </a:r>
          </a:p>
          <a:p>
            <a:endParaRPr lang="en-US" dirty="0" smtClean="0"/>
          </a:p>
          <a:p>
            <a:r>
              <a:rPr lang="en-US" dirty="0" smtClean="0"/>
              <a:t>We are considering the roof of the Castle (lower on the mountain) as another potential site for rain obs.</a:t>
            </a:r>
            <a:endParaRPr lang="en-US" dirty="0"/>
          </a:p>
        </p:txBody>
      </p:sp>
    </p:spTree>
    <p:extLst>
      <p:ext uri="{BB962C8B-B14F-4D97-AF65-F5344CB8AC3E}">
        <p14:creationId xmlns:p14="http://schemas.microsoft.com/office/powerpoint/2010/main" val="2339055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0117"/>
          </a:xfrm>
        </p:spPr>
        <p:txBody>
          <a:bodyPr/>
          <a:lstStyle/>
          <a:p>
            <a:r>
              <a:rPr lang="en-US" dirty="0" smtClean="0"/>
              <a:t>Instrument Install Schedule (silo)</a:t>
            </a:r>
            <a:endParaRPr lang="en-US" dirty="0"/>
          </a:p>
        </p:txBody>
      </p:sp>
      <p:sp>
        <p:nvSpPr>
          <p:cNvPr id="3" name="Content Placeholder 2"/>
          <p:cNvSpPr>
            <a:spLocks noGrp="1"/>
          </p:cNvSpPr>
          <p:nvPr>
            <p:ph idx="1"/>
          </p:nvPr>
        </p:nvSpPr>
        <p:spPr>
          <a:xfrm>
            <a:off x="579521" y="1235242"/>
            <a:ext cx="11032958" cy="4576473"/>
          </a:xfrm>
        </p:spPr>
        <p:txBody>
          <a:bodyPr>
            <a:normAutofit fontScale="77500" lnSpcReduction="20000"/>
          </a:bodyPr>
          <a:lstStyle/>
          <a:p>
            <a:pPr marL="0" indent="0">
              <a:buNone/>
            </a:pPr>
            <a:endParaRPr lang="en-US" b="1" dirty="0" smtClean="0"/>
          </a:p>
          <a:p>
            <a:pPr marL="0" indent="0">
              <a:buNone/>
            </a:pPr>
            <a:r>
              <a:rPr lang="en-US" b="1" dirty="0" smtClean="0"/>
              <a:t>~</a:t>
            </a:r>
            <a:r>
              <a:rPr lang="en-US" b="1" dirty="0" smtClean="0"/>
              <a:t>June 19-21</a:t>
            </a:r>
            <a:endParaRPr lang="en-US" dirty="0" smtClean="0"/>
          </a:p>
          <a:p>
            <a:pPr marL="0" indent="0">
              <a:buNone/>
            </a:pPr>
            <a:r>
              <a:rPr lang="en-US" u="sng" dirty="0" smtClean="0"/>
              <a:t>1.  Aerosol inlet</a:t>
            </a:r>
          </a:p>
          <a:p>
            <a:r>
              <a:rPr lang="en-US" dirty="0" smtClean="0"/>
              <a:t>To draw ambient air only when in clear-air (no clouds).  Needs to be configured and installed before deployment of the following instruments:</a:t>
            </a:r>
            <a:endParaRPr lang="en-US" dirty="0"/>
          </a:p>
          <a:p>
            <a:pPr marL="0" indent="0">
              <a:buNone/>
            </a:pPr>
            <a:endParaRPr lang="en-US" dirty="0" smtClean="0"/>
          </a:p>
          <a:p>
            <a:pPr marL="0" indent="0">
              <a:buNone/>
            </a:pPr>
            <a:r>
              <a:rPr lang="en-US" dirty="0" smtClean="0"/>
              <a:t>2. </a:t>
            </a:r>
            <a:r>
              <a:rPr lang="en-US" u="sng" dirty="0" smtClean="0"/>
              <a:t>SMPS (aerosol particle sizing)</a:t>
            </a:r>
            <a:r>
              <a:rPr lang="en-US" dirty="0" smtClean="0"/>
              <a:t> </a:t>
            </a:r>
          </a:p>
          <a:p>
            <a:r>
              <a:rPr lang="en-US" dirty="0" smtClean="0"/>
              <a:t>For clear-air comparison to the sprinter van </a:t>
            </a:r>
            <a:r>
              <a:rPr lang="en-US" dirty="0"/>
              <a:t>SMPS </a:t>
            </a:r>
            <a:r>
              <a:rPr lang="en-US" dirty="0" smtClean="0"/>
              <a:t>measurements.</a:t>
            </a:r>
            <a:endParaRPr lang="en-US" dirty="0" smtClean="0"/>
          </a:p>
          <a:p>
            <a:r>
              <a:rPr lang="en-US" dirty="0" smtClean="0"/>
              <a:t>Sheath pump has been replaced and flows calibrated.</a:t>
            </a:r>
          </a:p>
          <a:p>
            <a:endParaRPr lang="en-US" dirty="0"/>
          </a:p>
          <a:p>
            <a:pPr marL="0" indent="0">
              <a:buNone/>
            </a:pPr>
            <a:r>
              <a:rPr lang="en-US" dirty="0"/>
              <a:t>3</a:t>
            </a:r>
            <a:r>
              <a:rPr lang="en-US" dirty="0" smtClean="0"/>
              <a:t>. </a:t>
            </a:r>
            <a:r>
              <a:rPr lang="en-US" u="sng" dirty="0"/>
              <a:t>CCN counter </a:t>
            </a:r>
            <a:r>
              <a:rPr lang="en-US" u="sng" dirty="0" smtClean="0"/>
              <a:t>(</a:t>
            </a:r>
            <a:r>
              <a:rPr lang="en-US" u="sng" dirty="0" smtClean="0">
                <a:hlinkClick r:id="rId2"/>
              </a:rPr>
              <a:t>http</a:t>
            </a:r>
            <a:r>
              <a:rPr lang="en-US" u="sng" dirty="0">
                <a:hlinkClick r:id="rId2"/>
              </a:rPr>
              <a:t>://</a:t>
            </a:r>
            <a:r>
              <a:rPr lang="en-US" u="sng" dirty="0" smtClean="0">
                <a:hlinkClick r:id="rId2"/>
              </a:rPr>
              <a:t>dropletmeasurement.com/products/airborne/CCN</a:t>
            </a:r>
            <a:r>
              <a:rPr lang="en-US" u="sng" dirty="0" smtClean="0"/>
              <a:t>)</a:t>
            </a:r>
            <a:endParaRPr lang="en-US" u="sng" dirty="0"/>
          </a:p>
          <a:p>
            <a:r>
              <a:rPr lang="en-US" dirty="0" err="1" smtClean="0"/>
              <a:t>Everette’s</a:t>
            </a:r>
            <a:r>
              <a:rPr lang="en-US" dirty="0" smtClean="0"/>
              <a:t> </a:t>
            </a:r>
            <a:r>
              <a:rPr lang="en-US" dirty="0" err="1"/>
              <a:t>CCNc</a:t>
            </a:r>
            <a:r>
              <a:rPr lang="en-US" dirty="0"/>
              <a:t> </a:t>
            </a:r>
            <a:r>
              <a:rPr lang="en-US" dirty="0" smtClean="0"/>
              <a:t>to be installed at </a:t>
            </a:r>
            <a:r>
              <a:rPr lang="en-US" dirty="0"/>
              <a:t>the </a:t>
            </a:r>
            <a:r>
              <a:rPr lang="en-US" dirty="0" smtClean="0"/>
              <a:t>summit</a:t>
            </a:r>
            <a:endParaRPr lang="en-US" dirty="0" smtClean="0"/>
          </a:p>
          <a:p>
            <a:r>
              <a:rPr lang="en-US" dirty="0" smtClean="0"/>
              <a:t>Dan is assisting with calibration in the lab (needs to be repeated in the field, at altitud</a:t>
            </a:r>
            <a:r>
              <a:rPr lang="en-US" dirty="0" smtClean="0"/>
              <a:t>e)</a:t>
            </a:r>
            <a:endParaRPr lang="en-US" dirty="0" smtClean="0"/>
          </a:p>
        </p:txBody>
      </p:sp>
    </p:spTree>
    <p:extLst>
      <p:ext uri="{BB962C8B-B14F-4D97-AF65-F5344CB8AC3E}">
        <p14:creationId xmlns:p14="http://schemas.microsoft.com/office/powerpoint/2010/main" val="6365541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Sprinter Van</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Mike Costello is working on power supply, with permission from Paul </a:t>
            </a:r>
            <a:r>
              <a:rPr lang="en-US" dirty="0" err="1" smtClean="0"/>
              <a:t>Sierzenga</a:t>
            </a:r>
            <a:r>
              <a:rPr lang="en-US" dirty="0" smtClean="0"/>
              <a:t> and Brian Frank (DEC), in preparation for deployment at WFM in late summer.  </a:t>
            </a:r>
          </a:p>
          <a:p>
            <a:pPr marL="0" indent="0">
              <a:buNone/>
            </a:pPr>
            <a:endParaRPr lang="en-US" dirty="0" smtClean="0"/>
          </a:p>
          <a:p>
            <a:r>
              <a:rPr lang="en-US" dirty="0" err="1" smtClean="0"/>
              <a:t>CCNc</a:t>
            </a:r>
            <a:endParaRPr lang="en-US" dirty="0" smtClean="0"/>
          </a:p>
          <a:p>
            <a:r>
              <a:rPr lang="en-US" dirty="0" smtClean="0"/>
              <a:t>AMS (aerosol composition): </a:t>
            </a:r>
            <a:r>
              <a:rPr lang="en-US" dirty="0" err="1" smtClean="0"/>
              <a:t>turbopump</a:t>
            </a:r>
            <a:r>
              <a:rPr lang="en-US" dirty="0" smtClean="0"/>
              <a:t> replaced and backing pump to be replaced this week (also now have a viable backing pump spare)</a:t>
            </a:r>
          </a:p>
          <a:p>
            <a:r>
              <a:rPr lang="en-US" dirty="0" smtClean="0"/>
              <a:t>SMPS (particle sizing): Kr-85 radioactive source allowed if transported within the Sprinter van and used only within the van or within the WFM research facilities.</a:t>
            </a:r>
            <a:r>
              <a:rPr lang="en-US" dirty="0"/>
              <a:t> </a:t>
            </a:r>
            <a:r>
              <a:rPr lang="en-US" dirty="0" smtClean="0"/>
              <a:t> Forms for deployment submitted to Eric Call (radiation safety officer).</a:t>
            </a:r>
          </a:p>
        </p:txBody>
      </p:sp>
    </p:spTree>
    <p:extLst>
      <p:ext uri="{BB962C8B-B14F-4D97-AF65-F5344CB8AC3E}">
        <p14:creationId xmlns:p14="http://schemas.microsoft.com/office/powerpoint/2010/main" val="2315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32958" cy="892875"/>
          </a:xfrm>
        </p:spPr>
        <p:txBody>
          <a:bodyPr>
            <a:normAutofit fontScale="90000"/>
          </a:bodyPr>
          <a:lstStyle/>
          <a:p>
            <a:r>
              <a:rPr lang="en-US" dirty="0" err="1" smtClean="0"/>
              <a:t>AirBNB</a:t>
            </a:r>
            <a:r>
              <a:rPr lang="en-US" dirty="0" smtClean="0"/>
              <a:t> for 2 week “Intensive Operations Period”</a:t>
            </a:r>
            <a:endParaRPr lang="en-US" dirty="0"/>
          </a:p>
        </p:txBody>
      </p:sp>
      <p:sp>
        <p:nvSpPr>
          <p:cNvPr id="3" name="Content Placeholder 2"/>
          <p:cNvSpPr>
            <a:spLocks noGrp="1"/>
          </p:cNvSpPr>
          <p:nvPr>
            <p:ph idx="1"/>
          </p:nvPr>
        </p:nvSpPr>
        <p:spPr>
          <a:xfrm>
            <a:off x="838200" y="1524000"/>
            <a:ext cx="10515600" cy="4652963"/>
          </a:xfrm>
        </p:spPr>
        <p:txBody>
          <a:bodyPr/>
          <a:lstStyle/>
          <a:p>
            <a:r>
              <a:rPr lang="en-US" dirty="0" smtClean="0"/>
              <a:t>This IOP is mainly for the sprinter van measurements (below-cloud aerosol characterization), and is limited mainly by the number of man-hours required to operate the AMS.</a:t>
            </a:r>
          </a:p>
          <a:p>
            <a:endParaRPr lang="en-US" dirty="0" smtClean="0"/>
          </a:p>
          <a:p>
            <a:r>
              <a:rPr lang="en-US" dirty="0" smtClean="0"/>
              <a:t>Will deploy </a:t>
            </a:r>
            <a:r>
              <a:rPr lang="en-US" dirty="0" smtClean="0"/>
              <a:t>the </a:t>
            </a:r>
            <a:r>
              <a:rPr lang="en-US" dirty="0" smtClean="0"/>
              <a:t>Sprinter Van in (roughly) 4-6 hour intervals (the time it takes to exhaust the batteries) and then re-charge at the lodge level.  Unless a very good reason to do so, will not plan on </a:t>
            </a:r>
            <a:r>
              <a:rPr lang="en-US" dirty="0" smtClean="0"/>
              <a:t>more than 1 </a:t>
            </a:r>
            <a:r>
              <a:rPr lang="en-US" dirty="0" smtClean="0"/>
              <a:t>or 2 deployments per day (or nighttime operation).</a:t>
            </a:r>
            <a:endParaRPr lang="en-US" dirty="0"/>
          </a:p>
        </p:txBody>
      </p:sp>
    </p:spTree>
    <p:extLst>
      <p:ext uri="{BB962C8B-B14F-4D97-AF65-F5344CB8AC3E}">
        <p14:creationId xmlns:p14="http://schemas.microsoft.com/office/powerpoint/2010/main" val="1610713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32958" cy="892875"/>
          </a:xfrm>
        </p:spPr>
        <p:txBody>
          <a:bodyPr>
            <a:normAutofit fontScale="90000"/>
          </a:bodyPr>
          <a:lstStyle/>
          <a:p>
            <a:r>
              <a:rPr lang="en-US" dirty="0" err="1" smtClean="0"/>
              <a:t>AirBNB</a:t>
            </a:r>
            <a:r>
              <a:rPr lang="en-US" dirty="0" smtClean="0"/>
              <a:t> for 2 week “Intensive Operations Period”</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4825" t="39489" r="54298" b="26318"/>
          <a:stretch/>
        </p:blipFill>
        <p:spPr>
          <a:xfrm>
            <a:off x="240633" y="1121200"/>
            <a:ext cx="11951368" cy="5623388"/>
          </a:xfrm>
          <a:prstGeom prst="rect">
            <a:avLst/>
          </a:prstGeom>
        </p:spPr>
      </p:pic>
      <p:pic>
        <p:nvPicPr>
          <p:cNvPr id="5" name="Picture 4"/>
          <p:cNvPicPr>
            <a:picLocks noChangeAspect="1"/>
          </p:cNvPicPr>
          <p:nvPr/>
        </p:nvPicPr>
        <p:blipFill rotWithShape="1">
          <a:blip r:embed="rId3"/>
          <a:srcRect l="3421" t="43490" r="68772" b="38265"/>
          <a:stretch/>
        </p:blipFill>
        <p:spPr>
          <a:xfrm>
            <a:off x="240633" y="4341470"/>
            <a:ext cx="6511012" cy="2403118"/>
          </a:xfrm>
          <a:prstGeom prst="rect">
            <a:avLst/>
          </a:prstGeom>
        </p:spPr>
      </p:pic>
    </p:spTree>
    <p:extLst>
      <p:ext uri="{BB962C8B-B14F-4D97-AF65-F5344CB8AC3E}">
        <p14:creationId xmlns:p14="http://schemas.microsoft.com/office/powerpoint/2010/main" val="757420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smtClean="0"/>
              <a:t>Pilot Study Deployment Plan</a:t>
            </a:r>
            <a:endParaRPr lang="en-US" sz="4000" dirty="0"/>
          </a:p>
        </p:txBody>
      </p:sp>
      <p:sp>
        <p:nvSpPr>
          <p:cNvPr id="60" name="Content Placeholder 4"/>
          <p:cNvSpPr>
            <a:spLocks noGrp="1"/>
          </p:cNvSpPr>
          <p:nvPr>
            <p:ph idx="1"/>
          </p:nvPr>
        </p:nvSpPr>
        <p:spPr>
          <a:xfrm>
            <a:off x="7904239" y="1677647"/>
            <a:ext cx="3942347" cy="4931700"/>
          </a:xfrm>
          <a:ln>
            <a:solidFill>
              <a:schemeClr val="tx1"/>
            </a:solidFill>
          </a:ln>
        </p:spPr>
        <p:txBody>
          <a:bodyPr>
            <a:normAutofit fontScale="92500" lnSpcReduction="10000"/>
          </a:bodyPr>
          <a:lstStyle/>
          <a:p>
            <a:pPr marL="514350" indent="-514350">
              <a:buFont typeface="+mj-lt"/>
              <a:buAutoNum type="arabicPeriod"/>
            </a:pPr>
            <a:r>
              <a:rPr lang="en-US" dirty="0" smtClean="0"/>
              <a:t>In-situ observations at Summit</a:t>
            </a:r>
          </a:p>
          <a:p>
            <a:pPr lvl="1"/>
            <a:r>
              <a:rPr lang="en-US" dirty="0" smtClean="0"/>
              <a:t>Cloud droplet size distribution, cloud water chemistry, LWC</a:t>
            </a:r>
          </a:p>
          <a:p>
            <a:pPr lvl="1"/>
            <a:r>
              <a:rPr lang="en-US" dirty="0" smtClean="0"/>
              <a:t>“Between-cloud” aerosol characterization (size distribution, CCN activity)</a:t>
            </a:r>
          </a:p>
          <a:p>
            <a:pPr marL="514350" indent="-514350">
              <a:buFont typeface="+mj-lt"/>
              <a:buAutoNum type="arabicPeriod"/>
            </a:pPr>
            <a:endParaRPr lang="en-US" dirty="0"/>
          </a:p>
          <a:p>
            <a:pPr marL="514350" indent="-514350">
              <a:buFont typeface="+mj-lt"/>
              <a:buAutoNum type="arabicPeriod"/>
            </a:pPr>
            <a:r>
              <a:rPr lang="en-US" dirty="0" smtClean="0"/>
              <a:t>Below-cloud aerosol characterization (from the Sprinter Van)</a:t>
            </a:r>
          </a:p>
          <a:p>
            <a:pPr lvl="1"/>
            <a:r>
              <a:rPr lang="en-US" dirty="0" smtClean="0"/>
              <a:t>Aerosol composition, size distribution, CCN </a:t>
            </a:r>
            <a:r>
              <a:rPr lang="en-US" dirty="0" smtClean="0"/>
              <a:t>activity, Ozone</a:t>
            </a:r>
            <a:endParaRPr lang="en-US" dirty="0"/>
          </a:p>
        </p:txBody>
      </p:sp>
      <p:cxnSp>
        <p:nvCxnSpPr>
          <p:cNvPr id="10" name="Straight Connector 9"/>
          <p:cNvCxnSpPr/>
          <p:nvPr/>
        </p:nvCxnSpPr>
        <p:spPr>
          <a:xfrm flipV="1">
            <a:off x="445143" y="3046537"/>
            <a:ext cx="990404" cy="210298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217444" y="3046537"/>
            <a:ext cx="1224973" cy="210298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435547" y="3046537"/>
            <a:ext cx="781897"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644053" y="2541717"/>
            <a:ext cx="304071" cy="5048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reeform 23"/>
          <p:cNvSpPr/>
          <p:nvPr/>
        </p:nvSpPr>
        <p:spPr>
          <a:xfrm>
            <a:off x="419080" y="3677430"/>
            <a:ext cx="2371756" cy="1461018"/>
          </a:xfrm>
          <a:custGeom>
            <a:avLst/>
            <a:gdLst>
              <a:gd name="connsiteX0" fmla="*/ 0 w 4235116"/>
              <a:gd name="connsiteY0" fmla="*/ 2021305 h 2021305"/>
              <a:gd name="connsiteX1" fmla="*/ 352927 w 4235116"/>
              <a:gd name="connsiteY1" fmla="*/ 2005263 h 2021305"/>
              <a:gd name="connsiteX2" fmla="*/ 513348 w 4235116"/>
              <a:gd name="connsiteY2" fmla="*/ 1973179 h 2021305"/>
              <a:gd name="connsiteX3" fmla="*/ 673769 w 4235116"/>
              <a:gd name="connsiteY3" fmla="*/ 1957137 h 2021305"/>
              <a:gd name="connsiteX4" fmla="*/ 1058779 w 4235116"/>
              <a:gd name="connsiteY4" fmla="*/ 1909011 h 2021305"/>
              <a:gd name="connsiteX5" fmla="*/ 1299411 w 4235116"/>
              <a:gd name="connsiteY5" fmla="*/ 1860884 h 2021305"/>
              <a:gd name="connsiteX6" fmla="*/ 1475874 w 4235116"/>
              <a:gd name="connsiteY6" fmla="*/ 1828800 h 2021305"/>
              <a:gd name="connsiteX7" fmla="*/ 1540043 w 4235116"/>
              <a:gd name="connsiteY7" fmla="*/ 1812758 h 2021305"/>
              <a:gd name="connsiteX8" fmla="*/ 1732548 w 4235116"/>
              <a:gd name="connsiteY8" fmla="*/ 1796716 h 2021305"/>
              <a:gd name="connsiteX9" fmla="*/ 1828800 w 4235116"/>
              <a:gd name="connsiteY9" fmla="*/ 1780674 h 2021305"/>
              <a:gd name="connsiteX10" fmla="*/ 1925053 w 4235116"/>
              <a:gd name="connsiteY10" fmla="*/ 1748590 h 2021305"/>
              <a:gd name="connsiteX11" fmla="*/ 1989221 w 4235116"/>
              <a:gd name="connsiteY11" fmla="*/ 1732547 h 2021305"/>
              <a:gd name="connsiteX12" fmla="*/ 2037348 w 4235116"/>
              <a:gd name="connsiteY12" fmla="*/ 1716505 h 2021305"/>
              <a:gd name="connsiteX13" fmla="*/ 2181727 w 4235116"/>
              <a:gd name="connsiteY13" fmla="*/ 1684421 h 2021305"/>
              <a:gd name="connsiteX14" fmla="*/ 2277979 w 4235116"/>
              <a:gd name="connsiteY14" fmla="*/ 1652337 h 2021305"/>
              <a:gd name="connsiteX15" fmla="*/ 2358190 w 4235116"/>
              <a:gd name="connsiteY15" fmla="*/ 1636295 h 2021305"/>
              <a:gd name="connsiteX16" fmla="*/ 2454443 w 4235116"/>
              <a:gd name="connsiteY16" fmla="*/ 1604211 h 2021305"/>
              <a:gd name="connsiteX17" fmla="*/ 2502569 w 4235116"/>
              <a:gd name="connsiteY17" fmla="*/ 1588169 h 2021305"/>
              <a:gd name="connsiteX18" fmla="*/ 2550695 w 4235116"/>
              <a:gd name="connsiteY18" fmla="*/ 1572126 h 2021305"/>
              <a:gd name="connsiteX19" fmla="*/ 2695074 w 4235116"/>
              <a:gd name="connsiteY19" fmla="*/ 1556084 h 2021305"/>
              <a:gd name="connsiteX20" fmla="*/ 2855495 w 4235116"/>
              <a:gd name="connsiteY20" fmla="*/ 1507958 h 2021305"/>
              <a:gd name="connsiteX21" fmla="*/ 2903621 w 4235116"/>
              <a:gd name="connsiteY21" fmla="*/ 1475874 h 2021305"/>
              <a:gd name="connsiteX22" fmla="*/ 3064043 w 4235116"/>
              <a:gd name="connsiteY22" fmla="*/ 1427747 h 2021305"/>
              <a:gd name="connsiteX23" fmla="*/ 3112169 w 4235116"/>
              <a:gd name="connsiteY23" fmla="*/ 1395663 h 2021305"/>
              <a:gd name="connsiteX24" fmla="*/ 3176337 w 4235116"/>
              <a:gd name="connsiteY24" fmla="*/ 1379621 h 2021305"/>
              <a:gd name="connsiteX25" fmla="*/ 3272590 w 4235116"/>
              <a:gd name="connsiteY25" fmla="*/ 1347537 h 2021305"/>
              <a:gd name="connsiteX26" fmla="*/ 3368843 w 4235116"/>
              <a:gd name="connsiteY26" fmla="*/ 1315453 h 2021305"/>
              <a:gd name="connsiteX27" fmla="*/ 3513221 w 4235116"/>
              <a:gd name="connsiteY27" fmla="*/ 1283369 h 2021305"/>
              <a:gd name="connsiteX28" fmla="*/ 3609474 w 4235116"/>
              <a:gd name="connsiteY28" fmla="*/ 1251284 h 2021305"/>
              <a:gd name="connsiteX29" fmla="*/ 3657600 w 4235116"/>
              <a:gd name="connsiteY29" fmla="*/ 1219200 h 2021305"/>
              <a:gd name="connsiteX30" fmla="*/ 3753853 w 4235116"/>
              <a:gd name="connsiteY30" fmla="*/ 1187116 h 2021305"/>
              <a:gd name="connsiteX31" fmla="*/ 3801979 w 4235116"/>
              <a:gd name="connsiteY31" fmla="*/ 1155032 h 2021305"/>
              <a:gd name="connsiteX32" fmla="*/ 3898232 w 4235116"/>
              <a:gd name="connsiteY32" fmla="*/ 1122947 h 2021305"/>
              <a:gd name="connsiteX33" fmla="*/ 3994485 w 4235116"/>
              <a:gd name="connsiteY33" fmla="*/ 1058779 h 2021305"/>
              <a:gd name="connsiteX34" fmla="*/ 4042611 w 4235116"/>
              <a:gd name="connsiteY34" fmla="*/ 1042737 h 2021305"/>
              <a:gd name="connsiteX35" fmla="*/ 4138864 w 4235116"/>
              <a:gd name="connsiteY35" fmla="*/ 994611 h 2021305"/>
              <a:gd name="connsiteX36" fmla="*/ 4203032 w 4235116"/>
              <a:gd name="connsiteY36" fmla="*/ 898358 h 2021305"/>
              <a:gd name="connsiteX37" fmla="*/ 4235116 w 4235116"/>
              <a:gd name="connsiteY37" fmla="*/ 802105 h 2021305"/>
              <a:gd name="connsiteX38" fmla="*/ 4203032 w 4235116"/>
              <a:gd name="connsiteY38" fmla="*/ 657726 h 2021305"/>
              <a:gd name="connsiteX39" fmla="*/ 4170948 w 4235116"/>
              <a:gd name="connsiteY39" fmla="*/ 609600 h 2021305"/>
              <a:gd name="connsiteX40" fmla="*/ 4010527 w 4235116"/>
              <a:gd name="connsiteY40" fmla="*/ 561474 h 2021305"/>
              <a:gd name="connsiteX41" fmla="*/ 2245895 w 4235116"/>
              <a:gd name="connsiteY41" fmla="*/ 545432 h 2021305"/>
              <a:gd name="connsiteX42" fmla="*/ 2101516 w 4235116"/>
              <a:gd name="connsiteY42" fmla="*/ 513347 h 2021305"/>
              <a:gd name="connsiteX43" fmla="*/ 2005264 w 4235116"/>
              <a:gd name="connsiteY43" fmla="*/ 481263 h 2021305"/>
              <a:gd name="connsiteX44" fmla="*/ 1909011 w 4235116"/>
              <a:gd name="connsiteY44" fmla="*/ 449179 h 2021305"/>
              <a:gd name="connsiteX45" fmla="*/ 1860885 w 4235116"/>
              <a:gd name="connsiteY45" fmla="*/ 433137 h 2021305"/>
              <a:gd name="connsiteX46" fmla="*/ 1732548 w 4235116"/>
              <a:gd name="connsiteY46" fmla="*/ 368969 h 2021305"/>
              <a:gd name="connsiteX47" fmla="*/ 1684421 w 4235116"/>
              <a:gd name="connsiteY47" fmla="*/ 352926 h 2021305"/>
              <a:gd name="connsiteX48" fmla="*/ 1588169 w 4235116"/>
              <a:gd name="connsiteY48" fmla="*/ 256674 h 2021305"/>
              <a:gd name="connsiteX49" fmla="*/ 1491916 w 4235116"/>
              <a:gd name="connsiteY49" fmla="*/ 224590 h 2021305"/>
              <a:gd name="connsiteX50" fmla="*/ 1411706 w 4235116"/>
              <a:gd name="connsiteY50" fmla="*/ 176463 h 2021305"/>
              <a:gd name="connsiteX51" fmla="*/ 1315453 w 4235116"/>
              <a:gd name="connsiteY51" fmla="*/ 96253 h 2021305"/>
              <a:gd name="connsiteX52" fmla="*/ 1299411 w 4235116"/>
              <a:gd name="connsiteY52" fmla="*/ 48126 h 2021305"/>
              <a:gd name="connsiteX53" fmla="*/ 1267327 w 4235116"/>
              <a:gd name="connsiteY53" fmla="*/ 0 h 20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35116" h="2021305">
                <a:moveTo>
                  <a:pt x="0" y="2021305"/>
                </a:moveTo>
                <a:cubicBezTo>
                  <a:pt x="117642" y="2015958"/>
                  <a:pt x="235442" y="2013365"/>
                  <a:pt x="352927" y="2005263"/>
                </a:cubicBezTo>
                <a:cubicBezTo>
                  <a:pt x="766788" y="1976721"/>
                  <a:pt x="301969" y="2005699"/>
                  <a:pt x="513348" y="1973179"/>
                </a:cubicBezTo>
                <a:cubicBezTo>
                  <a:pt x="566463" y="1965007"/>
                  <a:pt x="620521" y="1964398"/>
                  <a:pt x="673769" y="1957137"/>
                </a:cubicBezTo>
                <a:cubicBezTo>
                  <a:pt x="1076086" y="1902276"/>
                  <a:pt x="656638" y="1942523"/>
                  <a:pt x="1058779" y="1909011"/>
                </a:cubicBezTo>
                <a:cubicBezTo>
                  <a:pt x="1214782" y="1857009"/>
                  <a:pt x="1101643" y="1887253"/>
                  <a:pt x="1299411" y="1860884"/>
                </a:cubicBezTo>
                <a:cubicBezTo>
                  <a:pt x="1342948" y="1855079"/>
                  <a:pt x="1430504" y="1838882"/>
                  <a:pt x="1475874" y="1828800"/>
                </a:cubicBezTo>
                <a:cubicBezTo>
                  <a:pt x="1497397" y="1824017"/>
                  <a:pt x="1518165" y="1815493"/>
                  <a:pt x="1540043" y="1812758"/>
                </a:cubicBezTo>
                <a:cubicBezTo>
                  <a:pt x="1603937" y="1804771"/>
                  <a:pt x="1668380" y="1802063"/>
                  <a:pt x="1732548" y="1796716"/>
                </a:cubicBezTo>
                <a:cubicBezTo>
                  <a:pt x="1764632" y="1791369"/>
                  <a:pt x="1797245" y="1788563"/>
                  <a:pt x="1828800" y="1780674"/>
                </a:cubicBezTo>
                <a:cubicBezTo>
                  <a:pt x="1861610" y="1772472"/>
                  <a:pt x="1892243" y="1756793"/>
                  <a:pt x="1925053" y="1748590"/>
                </a:cubicBezTo>
                <a:cubicBezTo>
                  <a:pt x="1946442" y="1743242"/>
                  <a:pt x="1968022" y="1738604"/>
                  <a:pt x="1989221" y="1732547"/>
                </a:cubicBezTo>
                <a:cubicBezTo>
                  <a:pt x="2005480" y="1727901"/>
                  <a:pt x="2020943" y="1720606"/>
                  <a:pt x="2037348" y="1716505"/>
                </a:cubicBezTo>
                <a:cubicBezTo>
                  <a:pt x="2128930" y="1693610"/>
                  <a:pt x="2099392" y="1709121"/>
                  <a:pt x="2181727" y="1684421"/>
                </a:cubicBezTo>
                <a:cubicBezTo>
                  <a:pt x="2214120" y="1674703"/>
                  <a:pt x="2244816" y="1658969"/>
                  <a:pt x="2277979" y="1652337"/>
                </a:cubicBezTo>
                <a:cubicBezTo>
                  <a:pt x="2304716" y="1646990"/>
                  <a:pt x="2331884" y="1643469"/>
                  <a:pt x="2358190" y="1636295"/>
                </a:cubicBezTo>
                <a:cubicBezTo>
                  <a:pt x="2390818" y="1627397"/>
                  <a:pt x="2422359" y="1614906"/>
                  <a:pt x="2454443" y="1604211"/>
                </a:cubicBezTo>
                <a:lnTo>
                  <a:pt x="2502569" y="1588169"/>
                </a:lnTo>
                <a:cubicBezTo>
                  <a:pt x="2518611" y="1582821"/>
                  <a:pt x="2533889" y="1573993"/>
                  <a:pt x="2550695" y="1572126"/>
                </a:cubicBezTo>
                <a:lnTo>
                  <a:pt x="2695074" y="1556084"/>
                </a:lnTo>
                <a:cubicBezTo>
                  <a:pt x="2812243" y="1517028"/>
                  <a:pt x="2758517" y="1532203"/>
                  <a:pt x="2855495" y="1507958"/>
                </a:cubicBezTo>
                <a:cubicBezTo>
                  <a:pt x="2871537" y="1497263"/>
                  <a:pt x="2885900" y="1483469"/>
                  <a:pt x="2903621" y="1475874"/>
                </a:cubicBezTo>
                <a:cubicBezTo>
                  <a:pt x="2966398" y="1448970"/>
                  <a:pt x="2999337" y="1470884"/>
                  <a:pt x="3064043" y="1427747"/>
                </a:cubicBezTo>
                <a:cubicBezTo>
                  <a:pt x="3080085" y="1417052"/>
                  <a:pt x="3094448" y="1403258"/>
                  <a:pt x="3112169" y="1395663"/>
                </a:cubicBezTo>
                <a:cubicBezTo>
                  <a:pt x="3132434" y="1386978"/>
                  <a:pt x="3155219" y="1385956"/>
                  <a:pt x="3176337" y="1379621"/>
                </a:cubicBezTo>
                <a:cubicBezTo>
                  <a:pt x="3208731" y="1369903"/>
                  <a:pt x="3240506" y="1358232"/>
                  <a:pt x="3272590" y="1347537"/>
                </a:cubicBezTo>
                <a:cubicBezTo>
                  <a:pt x="3272594" y="1347536"/>
                  <a:pt x="3368840" y="1315454"/>
                  <a:pt x="3368843" y="1315453"/>
                </a:cubicBezTo>
                <a:cubicBezTo>
                  <a:pt x="3414635" y="1306295"/>
                  <a:pt x="3467913" y="1296962"/>
                  <a:pt x="3513221" y="1283369"/>
                </a:cubicBezTo>
                <a:cubicBezTo>
                  <a:pt x="3545615" y="1273651"/>
                  <a:pt x="3581334" y="1270044"/>
                  <a:pt x="3609474" y="1251284"/>
                </a:cubicBezTo>
                <a:cubicBezTo>
                  <a:pt x="3625516" y="1240589"/>
                  <a:pt x="3639982" y="1227030"/>
                  <a:pt x="3657600" y="1219200"/>
                </a:cubicBezTo>
                <a:cubicBezTo>
                  <a:pt x="3688505" y="1205465"/>
                  <a:pt x="3725713" y="1205876"/>
                  <a:pt x="3753853" y="1187116"/>
                </a:cubicBezTo>
                <a:cubicBezTo>
                  <a:pt x="3769895" y="1176421"/>
                  <a:pt x="3784361" y="1162862"/>
                  <a:pt x="3801979" y="1155032"/>
                </a:cubicBezTo>
                <a:cubicBezTo>
                  <a:pt x="3832884" y="1141296"/>
                  <a:pt x="3870092" y="1141707"/>
                  <a:pt x="3898232" y="1122947"/>
                </a:cubicBezTo>
                <a:cubicBezTo>
                  <a:pt x="3930316" y="1101558"/>
                  <a:pt x="3957903" y="1070973"/>
                  <a:pt x="3994485" y="1058779"/>
                </a:cubicBezTo>
                <a:cubicBezTo>
                  <a:pt x="4010527" y="1053432"/>
                  <a:pt x="4027486" y="1050299"/>
                  <a:pt x="4042611" y="1042737"/>
                </a:cubicBezTo>
                <a:cubicBezTo>
                  <a:pt x="4167000" y="980542"/>
                  <a:pt x="4017898" y="1034932"/>
                  <a:pt x="4138864" y="994611"/>
                </a:cubicBezTo>
                <a:cubicBezTo>
                  <a:pt x="4160253" y="962527"/>
                  <a:pt x="4190838" y="934940"/>
                  <a:pt x="4203032" y="898358"/>
                </a:cubicBezTo>
                <a:lnTo>
                  <a:pt x="4235116" y="802105"/>
                </a:lnTo>
                <a:cubicBezTo>
                  <a:pt x="4228955" y="765138"/>
                  <a:pt x="4222777" y="697217"/>
                  <a:pt x="4203032" y="657726"/>
                </a:cubicBezTo>
                <a:cubicBezTo>
                  <a:pt x="4194410" y="640481"/>
                  <a:pt x="4187298" y="619818"/>
                  <a:pt x="4170948" y="609600"/>
                </a:cubicBezTo>
                <a:cubicBezTo>
                  <a:pt x="4166963" y="607110"/>
                  <a:pt x="4033718" y="561881"/>
                  <a:pt x="4010527" y="561474"/>
                </a:cubicBezTo>
                <a:lnTo>
                  <a:pt x="2245895" y="545432"/>
                </a:lnTo>
                <a:cubicBezTo>
                  <a:pt x="2108202" y="499534"/>
                  <a:pt x="2327380" y="569814"/>
                  <a:pt x="2101516" y="513347"/>
                </a:cubicBezTo>
                <a:cubicBezTo>
                  <a:pt x="2068706" y="505144"/>
                  <a:pt x="2037348" y="491958"/>
                  <a:pt x="2005264" y="481263"/>
                </a:cubicBezTo>
                <a:lnTo>
                  <a:pt x="1909011" y="449179"/>
                </a:lnTo>
                <a:lnTo>
                  <a:pt x="1860885" y="433137"/>
                </a:lnTo>
                <a:cubicBezTo>
                  <a:pt x="1804885" y="377139"/>
                  <a:pt x="1843149" y="405837"/>
                  <a:pt x="1732548" y="368969"/>
                </a:cubicBezTo>
                <a:lnTo>
                  <a:pt x="1684421" y="352926"/>
                </a:lnTo>
                <a:cubicBezTo>
                  <a:pt x="1652337" y="320842"/>
                  <a:pt x="1631214" y="271022"/>
                  <a:pt x="1588169" y="256674"/>
                </a:cubicBezTo>
                <a:lnTo>
                  <a:pt x="1491916" y="224590"/>
                </a:lnTo>
                <a:cubicBezTo>
                  <a:pt x="1429250" y="161923"/>
                  <a:pt x="1495003" y="218111"/>
                  <a:pt x="1411706" y="176463"/>
                </a:cubicBezTo>
                <a:cubicBezTo>
                  <a:pt x="1367035" y="154128"/>
                  <a:pt x="1350933" y="131733"/>
                  <a:pt x="1315453" y="96253"/>
                </a:cubicBezTo>
                <a:cubicBezTo>
                  <a:pt x="1310106" y="80211"/>
                  <a:pt x="1306973" y="63251"/>
                  <a:pt x="1299411" y="48126"/>
                </a:cubicBezTo>
                <a:cubicBezTo>
                  <a:pt x="1290789" y="30881"/>
                  <a:pt x="1267327" y="0"/>
                  <a:pt x="1267327" y="0"/>
                </a:cubicBezTo>
              </a:path>
            </a:pathLst>
          </a:custGeom>
          <a:noFill/>
          <a:ln w="165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2616967" y="1878598"/>
            <a:ext cx="3121575" cy="1445719"/>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flipH="1">
            <a:off x="2515255" y="3810250"/>
            <a:ext cx="331501" cy="221838"/>
            <a:chOff x="5082824" y="4074695"/>
            <a:chExt cx="612123" cy="321526"/>
          </a:xfrm>
        </p:grpSpPr>
        <p:sp>
          <p:nvSpPr>
            <p:cNvPr id="26" name="Rectangle 25"/>
            <p:cNvSpPr/>
            <p:nvPr/>
          </p:nvSpPr>
          <p:spPr>
            <a:xfrm>
              <a:off x="5261811" y="4074695"/>
              <a:ext cx="433136" cy="256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2824" y="4140318"/>
              <a:ext cx="173716" cy="19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79278"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520807"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2652008" y="3855527"/>
            <a:ext cx="79539" cy="6590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609562" y="3855527"/>
            <a:ext cx="24760" cy="5943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2568549" y="3874722"/>
            <a:ext cx="25845" cy="3908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760442" y="2480184"/>
            <a:ext cx="33583" cy="62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09197" y="2410849"/>
            <a:ext cx="33583" cy="128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1874446" y="2408569"/>
            <a:ext cx="103086" cy="43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1977532" y="2448216"/>
            <a:ext cx="46122" cy="25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1977532" y="2414941"/>
            <a:ext cx="46122" cy="2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760442" y="2376061"/>
            <a:ext cx="33583" cy="3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757483" y="2413479"/>
            <a:ext cx="41701" cy="62956"/>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2004946" y="2203168"/>
            <a:ext cx="334366" cy="254822"/>
          </a:xfrm>
          <a:prstGeom prst="rect">
            <a:avLst/>
          </a:prstGeom>
          <a:noFill/>
        </p:spPr>
        <p:txBody>
          <a:bodyPr wrap="none" rtlCol="0">
            <a:spAutoFit/>
          </a:bodyPr>
          <a:lstStyle/>
          <a:p>
            <a:r>
              <a:rPr lang="en-US" dirty="0" smtClean="0"/>
              <a:t>FSSP</a:t>
            </a:r>
            <a:endParaRPr lang="en-US" dirty="0"/>
          </a:p>
        </p:txBody>
      </p:sp>
      <p:sp>
        <p:nvSpPr>
          <p:cNvPr id="56" name="TextBox 55"/>
          <p:cNvSpPr txBox="1"/>
          <p:nvPr/>
        </p:nvSpPr>
        <p:spPr>
          <a:xfrm>
            <a:off x="692120" y="2039238"/>
            <a:ext cx="540492" cy="637056"/>
          </a:xfrm>
          <a:prstGeom prst="rect">
            <a:avLst/>
          </a:prstGeom>
          <a:noFill/>
        </p:spPr>
        <p:txBody>
          <a:bodyPr wrap="none" rtlCol="0">
            <a:spAutoFit/>
          </a:bodyPr>
          <a:lstStyle/>
          <a:p>
            <a:r>
              <a:rPr lang="en-US" dirty="0" smtClean="0"/>
              <a:t>Cloud </a:t>
            </a:r>
          </a:p>
          <a:p>
            <a:r>
              <a:rPr lang="en-US" dirty="0" smtClean="0"/>
              <a:t>water </a:t>
            </a:r>
          </a:p>
          <a:p>
            <a:r>
              <a:rPr lang="en-US" dirty="0" smtClean="0"/>
              <a:t>collector</a:t>
            </a:r>
            <a:endParaRPr lang="en-US" dirty="0"/>
          </a:p>
        </p:txBody>
      </p:sp>
      <p:cxnSp>
        <p:nvCxnSpPr>
          <p:cNvPr id="58" name="Straight Connector 57"/>
          <p:cNvCxnSpPr/>
          <p:nvPr/>
        </p:nvCxnSpPr>
        <p:spPr>
          <a:xfrm flipV="1">
            <a:off x="1442346" y="2428975"/>
            <a:ext cx="288001" cy="82230"/>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576477" y="3445357"/>
            <a:ext cx="972757" cy="646331"/>
          </a:xfrm>
          <a:prstGeom prst="rect">
            <a:avLst/>
          </a:prstGeom>
        </p:spPr>
        <p:txBody>
          <a:bodyPr wrap="square">
            <a:spAutoFit/>
          </a:bodyPr>
          <a:lstStyle/>
          <a:p>
            <a:pPr algn="r"/>
            <a:r>
              <a:rPr lang="en-US" dirty="0"/>
              <a:t>sprinter van</a:t>
            </a:r>
          </a:p>
        </p:txBody>
      </p:sp>
      <p:sp>
        <p:nvSpPr>
          <p:cNvPr id="32" name="Cloud Callout 31"/>
          <p:cNvSpPr/>
          <p:nvPr/>
        </p:nvSpPr>
        <p:spPr>
          <a:xfrm>
            <a:off x="3162540" y="1788345"/>
            <a:ext cx="3121575" cy="1445719"/>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442417" y="5138448"/>
            <a:ext cx="381024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1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t>Pilot Study Deployment Plan</a:t>
            </a:r>
          </a:p>
        </p:txBody>
      </p:sp>
      <p:sp>
        <p:nvSpPr>
          <p:cNvPr id="60" name="Content Placeholder 4"/>
          <p:cNvSpPr>
            <a:spLocks noGrp="1"/>
          </p:cNvSpPr>
          <p:nvPr>
            <p:ph idx="1"/>
          </p:nvPr>
        </p:nvSpPr>
        <p:spPr>
          <a:xfrm>
            <a:off x="7904239" y="1677647"/>
            <a:ext cx="3942347" cy="4472323"/>
          </a:xfrm>
          <a:ln>
            <a:solidFill>
              <a:schemeClr val="tx1"/>
            </a:solidFill>
          </a:ln>
        </p:spPr>
        <p:txBody>
          <a:bodyPr>
            <a:normAutofit fontScale="92500" lnSpcReduction="20000"/>
          </a:bodyPr>
          <a:lstStyle/>
          <a:p>
            <a:pPr marL="514350" indent="-514350">
              <a:buAutoNum type="arabicPeriod" startAt="3"/>
            </a:pPr>
            <a:r>
              <a:rPr lang="en-US" dirty="0" smtClean="0"/>
              <a:t>Doppler </a:t>
            </a:r>
            <a:r>
              <a:rPr lang="en-US" dirty="0" err="1" smtClean="0"/>
              <a:t>lidar</a:t>
            </a:r>
            <a:r>
              <a:rPr lang="en-US" dirty="0" smtClean="0"/>
              <a:t> – 3D wind profile, cloud base</a:t>
            </a:r>
          </a:p>
          <a:p>
            <a:pPr lvl="1"/>
            <a:r>
              <a:rPr lang="en-US" dirty="0" smtClean="0"/>
              <a:t>Deployed now at </a:t>
            </a:r>
            <a:r>
              <a:rPr lang="en-US" dirty="0" smtClean="0"/>
              <a:t>ASRC</a:t>
            </a:r>
          </a:p>
          <a:p>
            <a:pPr lvl="1"/>
            <a:r>
              <a:rPr lang="en-US" dirty="0" smtClean="0"/>
              <a:t>Upwind location desired (less important than proximity to the summit – tradeoff is lack of cloud base observations at summit. Would only have Wild Center camera for estimating that)</a:t>
            </a:r>
            <a:endParaRPr lang="en-US" dirty="0" smtClean="0"/>
          </a:p>
          <a:p>
            <a:pPr marL="514350" indent="-514350">
              <a:buFont typeface="+mj-lt"/>
              <a:buAutoNum type="arabicPeriod"/>
            </a:pPr>
            <a:endParaRPr lang="en-US" dirty="0"/>
          </a:p>
          <a:p>
            <a:pPr marL="0" indent="0">
              <a:buNone/>
            </a:pPr>
            <a:r>
              <a:rPr lang="en-US" dirty="0" smtClean="0"/>
              <a:t>4.  Radiosondes – vertical profile of RH, T, winds</a:t>
            </a:r>
          </a:p>
          <a:p>
            <a:pPr lvl="1"/>
            <a:r>
              <a:rPr lang="en-US" dirty="0" smtClean="0"/>
              <a:t>8 per day on “golden days”</a:t>
            </a:r>
            <a:endParaRPr lang="en-US" dirty="0"/>
          </a:p>
        </p:txBody>
      </p:sp>
      <p:grpSp>
        <p:nvGrpSpPr>
          <p:cNvPr id="2" name="Group 1"/>
          <p:cNvGrpSpPr/>
          <p:nvPr/>
        </p:nvGrpSpPr>
        <p:grpSpPr>
          <a:xfrm>
            <a:off x="-274819" y="1878598"/>
            <a:ext cx="3717236" cy="3270919"/>
            <a:chOff x="-800962" y="1398106"/>
            <a:chExt cx="6863951" cy="4740776"/>
          </a:xfrm>
        </p:grpSpPr>
        <p:cxnSp>
          <p:nvCxnSpPr>
            <p:cNvPr id="10" name="Straight Connector 9"/>
            <p:cNvCxnSpPr/>
            <p:nvPr/>
          </p:nvCxnSpPr>
          <p:spPr>
            <a:xfrm flipV="1">
              <a:off x="528463" y="3090883"/>
              <a:ext cx="1828800"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01052" y="3090883"/>
              <a:ext cx="2261937"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57264" y="3090883"/>
              <a:ext cx="1443788"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42274" y="2359212"/>
              <a:ext cx="561473" cy="73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reeform 23"/>
            <p:cNvSpPr/>
            <p:nvPr/>
          </p:nvSpPr>
          <p:spPr>
            <a:xfrm>
              <a:off x="480336" y="4005282"/>
              <a:ext cx="4379495" cy="2117558"/>
            </a:xfrm>
            <a:custGeom>
              <a:avLst/>
              <a:gdLst>
                <a:gd name="connsiteX0" fmla="*/ 0 w 4235116"/>
                <a:gd name="connsiteY0" fmla="*/ 2021305 h 2021305"/>
                <a:gd name="connsiteX1" fmla="*/ 352927 w 4235116"/>
                <a:gd name="connsiteY1" fmla="*/ 2005263 h 2021305"/>
                <a:gd name="connsiteX2" fmla="*/ 513348 w 4235116"/>
                <a:gd name="connsiteY2" fmla="*/ 1973179 h 2021305"/>
                <a:gd name="connsiteX3" fmla="*/ 673769 w 4235116"/>
                <a:gd name="connsiteY3" fmla="*/ 1957137 h 2021305"/>
                <a:gd name="connsiteX4" fmla="*/ 1058779 w 4235116"/>
                <a:gd name="connsiteY4" fmla="*/ 1909011 h 2021305"/>
                <a:gd name="connsiteX5" fmla="*/ 1299411 w 4235116"/>
                <a:gd name="connsiteY5" fmla="*/ 1860884 h 2021305"/>
                <a:gd name="connsiteX6" fmla="*/ 1475874 w 4235116"/>
                <a:gd name="connsiteY6" fmla="*/ 1828800 h 2021305"/>
                <a:gd name="connsiteX7" fmla="*/ 1540043 w 4235116"/>
                <a:gd name="connsiteY7" fmla="*/ 1812758 h 2021305"/>
                <a:gd name="connsiteX8" fmla="*/ 1732548 w 4235116"/>
                <a:gd name="connsiteY8" fmla="*/ 1796716 h 2021305"/>
                <a:gd name="connsiteX9" fmla="*/ 1828800 w 4235116"/>
                <a:gd name="connsiteY9" fmla="*/ 1780674 h 2021305"/>
                <a:gd name="connsiteX10" fmla="*/ 1925053 w 4235116"/>
                <a:gd name="connsiteY10" fmla="*/ 1748590 h 2021305"/>
                <a:gd name="connsiteX11" fmla="*/ 1989221 w 4235116"/>
                <a:gd name="connsiteY11" fmla="*/ 1732547 h 2021305"/>
                <a:gd name="connsiteX12" fmla="*/ 2037348 w 4235116"/>
                <a:gd name="connsiteY12" fmla="*/ 1716505 h 2021305"/>
                <a:gd name="connsiteX13" fmla="*/ 2181727 w 4235116"/>
                <a:gd name="connsiteY13" fmla="*/ 1684421 h 2021305"/>
                <a:gd name="connsiteX14" fmla="*/ 2277979 w 4235116"/>
                <a:gd name="connsiteY14" fmla="*/ 1652337 h 2021305"/>
                <a:gd name="connsiteX15" fmla="*/ 2358190 w 4235116"/>
                <a:gd name="connsiteY15" fmla="*/ 1636295 h 2021305"/>
                <a:gd name="connsiteX16" fmla="*/ 2454443 w 4235116"/>
                <a:gd name="connsiteY16" fmla="*/ 1604211 h 2021305"/>
                <a:gd name="connsiteX17" fmla="*/ 2502569 w 4235116"/>
                <a:gd name="connsiteY17" fmla="*/ 1588169 h 2021305"/>
                <a:gd name="connsiteX18" fmla="*/ 2550695 w 4235116"/>
                <a:gd name="connsiteY18" fmla="*/ 1572126 h 2021305"/>
                <a:gd name="connsiteX19" fmla="*/ 2695074 w 4235116"/>
                <a:gd name="connsiteY19" fmla="*/ 1556084 h 2021305"/>
                <a:gd name="connsiteX20" fmla="*/ 2855495 w 4235116"/>
                <a:gd name="connsiteY20" fmla="*/ 1507958 h 2021305"/>
                <a:gd name="connsiteX21" fmla="*/ 2903621 w 4235116"/>
                <a:gd name="connsiteY21" fmla="*/ 1475874 h 2021305"/>
                <a:gd name="connsiteX22" fmla="*/ 3064043 w 4235116"/>
                <a:gd name="connsiteY22" fmla="*/ 1427747 h 2021305"/>
                <a:gd name="connsiteX23" fmla="*/ 3112169 w 4235116"/>
                <a:gd name="connsiteY23" fmla="*/ 1395663 h 2021305"/>
                <a:gd name="connsiteX24" fmla="*/ 3176337 w 4235116"/>
                <a:gd name="connsiteY24" fmla="*/ 1379621 h 2021305"/>
                <a:gd name="connsiteX25" fmla="*/ 3272590 w 4235116"/>
                <a:gd name="connsiteY25" fmla="*/ 1347537 h 2021305"/>
                <a:gd name="connsiteX26" fmla="*/ 3368843 w 4235116"/>
                <a:gd name="connsiteY26" fmla="*/ 1315453 h 2021305"/>
                <a:gd name="connsiteX27" fmla="*/ 3513221 w 4235116"/>
                <a:gd name="connsiteY27" fmla="*/ 1283369 h 2021305"/>
                <a:gd name="connsiteX28" fmla="*/ 3609474 w 4235116"/>
                <a:gd name="connsiteY28" fmla="*/ 1251284 h 2021305"/>
                <a:gd name="connsiteX29" fmla="*/ 3657600 w 4235116"/>
                <a:gd name="connsiteY29" fmla="*/ 1219200 h 2021305"/>
                <a:gd name="connsiteX30" fmla="*/ 3753853 w 4235116"/>
                <a:gd name="connsiteY30" fmla="*/ 1187116 h 2021305"/>
                <a:gd name="connsiteX31" fmla="*/ 3801979 w 4235116"/>
                <a:gd name="connsiteY31" fmla="*/ 1155032 h 2021305"/>
                <a:gd name="connsiteX32" fmla="*/ 3898232 w 4235116"/>
                <a:gd name="connsiteY32" fmla="*/ 1122947 h 2021305"/>
                <a:gd name="connsiteX33" fmla="*/ 3994485 w 4235116"/>
                <a:gd name="connsiteY33" fmla="*/ 1058779 h 2021305"/>
                <a:gd name="connsiteX34" fmla="*/ 4042611 w 4235116"/>
                <a:gd name="connsiteY34" fmla="*/ 1042737 h 2021305"/>
                <a:gd name="connsiteX35" fmla="*/ 4138864 w 4235116"/>
                <a:gd name="connsiteY35" fmla="*/ 994611 h 2021305"/>
                <a:gd name="connsiteX36" fmla="*/ 4203032 w 4235116"/>
                <a:gd name="connsiteY36" fmla="*/ 898358 h 2021305"/>
                <a:gd name="connsiteX37" fmla="*/ 4235116 w 4235116"/>
                <a:gd name="connsiteY37" fmla="*/ 802105 h 2021305"/>
                <a:gd name="connsiteX38" fmla="*/ 4203032 w 4235116"/>
                <a:gd name="connsiteY38" fmla="*/ 657726 h 2021305"/>
                <a:gd name="connsiteX39" fmla="*/ 4170948 w 4235116"/>
                <a:gd name="connsiteY39" fmla="*/ 609600 h 2021305"/>
                <a:gd name="connsiteX40" fmla="*/ 4010527 w 4235116"/>
                <a:gd name="connsiteY40" fmla="*/ 561474 h 2021305"/>
                <a:gd name="connsiteX41" fmla="*/ 2245895 w 4235116"/>
                <a:gd name="connsiteY41" fmla="*/ 545432 h 2021305"/>
                <a:gd name="connsiteX42" fmla="*/ 2101516 w 4235116"/>
                <a:gd name="connsiteY42" fmla="*/ 513347 h 2021305"/>
                <a:gd name="connsiteX43" fmla="*/ 2005264 w 4235116"/>
                <a:gd name="connsiteY43" fmla="*/ 481263 h 2021305"/>
                <a:gd name="connsiteX44" fmla="*/ 1909011 w 4235116"/>
                <a:gd name="connsiteY44" fmla="*/ 449179 h 2021305"/>
                <a:gd name="connsiteX45" fmla="*/ 1860885 w 4235116"/>
                <a:gd name="connsiteY45" fmla="*/ 433137 h 2021305"/>
                <a:gd name="connsiteX46" fmla="*/ 1732548 w 4235116"/>
                <a:gd name="connsiteY46" fmla="*/ 368969 h 2021305"/>
                <a:gd name="connsiteX47" fmla="*/ 1684421 w 4235116"/>
                <a:gd name="connsiteY47" fmla="*/ 352926 h 2021305"/>
                <a:gd name="connsiteX48" fmla="*/ 1588169 w 4235116"/>
                <a:gd name="connsiteY48" fmla="*/ 256674 h 2021305"/>
                <a:gd name="connsiteX49" fmla="*/ 1491916 w 4235116"/>
                <a:gd name="connsiteY49" fmla="*/ 224590 h 2021305"/>
                <a:gd name="connsiteX50" fmla="*/ 1411706 w 4235116"/>
                <a:gd name="connsiteY50" fmla="*/ 176463 h 2021305"/>
                <a:gd name="connsiteX51" fmla="*/ 1315453 w 4235116"/>
                <a:gd name="connsiteY51" fmla="*/ 96253 h 2021305"/>
                <a:gd name="connsiteX52" fmla="*/ 1299411 w 4235116"/>
                <a:gd name="connsiteY52" fmla="*/ 48126 h 2021305"/>
                <a:gd name="connsiteX53" fmla="*/ 1267327 w 4235116"/>
                <a:gd name="connsiteY53" fmla="*/ 0 h 20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35116" h="2021305">
                  <a:moveTo>
                    <a:pt x="0" y="2021305"/>
                  </a:moveTo>
                  <a:cubicBezTo>
                    <a:pt x="117642" y="2015958"/>
                    <a:pt x="235442" y="2013365"/>
                    <a:pt x="352927" y="2005263"/>
                  </a:cubicBezTo>
                  <a:cubicBezTo>
                    <a:pt x="766788" y="1976721"/>
                    <a:pt x="301969" y="2005699"/>
                    <a:pt x="513348" y="1973179"/>
                  </a:cubicBezTo>
                  <a:cubicBezTo>
                    <a:pt x="566463" y="1965007"/>
                    <a:pt x="620521" y="1964398"/>
                    <a:pt x="673769" y="1957137"/>
                  </a:cubicBezTo>
                  <a:cubicBezTo>
                    <a:pt x="1076086" y="1902276"/>
                    <a:pt x="656638" y="1942523"/>
                    <a:pt x="1058779" y="1909011"/>
                  </a:cubicBezTo>
                  <a:cubicBezTo>
                    <a:pt x="1214782" y="1857009"/>
                    <a:pt x="1101643" y="1887253"/>
                    <a:pt x="1299411" y="1860884"/>
                  </a:cubicBezTo>
                  <a:cubicBezTo>
                    <a:pt x="1342948" y="1855079"/>
                    <a:pt x="1430504" y="1838882"/>
                    <a:pt x="1475874" y="1828800"/>
                  </a:cubicBezTo>
                  <a:cubicBezTo>
                    <a:pt x="1497397" y="1824017"/>
                    <a:pt x="1518165" y="1815493"/>
                    <a:pt x="1540043" y="1812758"/>
                  </a:cubicBezTo>
                  <a:cubicBezTo>
                    <a:pt x="1603937" y="1804771"/>
                    <a:pt x="1668380" y="1802063"/>
                    <a:pt x="1732548" y="1796716"/>
                  </a:cubicBezTo>
                  <a:cubicBezTo>
                    <a:pt x="1764632" y="1791369"/>
                    <a:pt x="1797245" y="1788563"/>
                    <a:pt x="1828800" y="1780674"/>
                  </a:cubicBezTo>
                  <a:cubicBezTo>
                    <a:pt x="1861610" y="1772472"/>
                    <a:pt x="1892243" y="1756793"/>
                    <a:pt x="1925053" y="1748590"/>
                  </a:cubicBezTo>
                  <a:cubicBezTo>
                    <a:pt x="1946442" y="1743242"/>
                    <a:pt x="1968022" y="1738604"/>
                    <a:pt x="1989221" y="1732547"/>
                  </a:cubicBezTo>
                  <a:cubicBezTo>
                    <a:pt x="2005480" y="1727901"/>
                    <a:pt x="2020943" y="1720606"/>
                    <a:pt x="2037348" y="1716505"/>
                  </a:cubicBezTo>
                  <a:cubicBezTo>
                    <a:pt x="2128930" y="1693610"/>
                    <a:pt x="2099392" y="1709121"/>
                    <a:pt x="2181727" y="1684421"/>
                  </a:cubicBezTo>
                  <a:cubicBezTo>
                    <a:pt x="2214120" y="1674703"/>
                    <a:pt x="2244816" y="1658969"/>
                    <a:pt x="2277979" y="1652337"/>
                  </a:cubicBezTo>
                  <a:cubicBezTo>
                    <a:pt x="2304716" y="1646990"/>
                    <a:pt x="2331884" y="1643469"/>
                    <a:pt x="2358190" y="1636295"/>
                  </a:cubicBezTo>
                  <a:cubicBezTo>
                    <a:pt x="2390818" y="1627397"/>
                    <a:pt x="2422359" y="1614906"/>
                    <a:pt x="2454443" y="1604211"/>
                  </a:cubicBezTo>
                  <a:lnTo>
                    <a:pt x="2502569" y="1588169"/>
                  </a:lnTo>
                  <a:cubicBezTo>
                    <a:pt x="2518611" y="1582821"/>
                    <a:pt x="2533889" y="1573993"/>
                    <a:pt x="2550695" y="1572126"/>
                  </a:cubicBezTo>
                  <a:lnTo>
                    <a:pt x="2695074" y="1556084"/>
                  </a:lnTo>
                  <a:cubicBezTo>
                    <a:pt x="2812243" y="1517028"/>
                    <a:pt x="2758517" y="1532203"/>
                    <a:pt x="2855495" y="1507958"/>
                  </a:cubicBezTo>
                  <a:cubicBezTo>
                    <a:pt x="2871537" y="1497263"/>
                    <a:pt x="2885900" y="1483469"/>
                    <a:pt x="2903621" y="1475874"/>
                  </a:cubicBezTo>
                  <a:cubicBezTo>
                    <a:pt x="2966398" y="1448970"/>
                    <a:pt x="2999337" y="1470884"/>
                    <a:pt x="3064043" y="1427747"/>
                  </a:cubicBezTo>
                  <a:cubicBezTo>
                    <a:pt x="3080085" y="1417052"/>
                    <a:pt x="3094448" y="1403258"/>
                    <a:pt x="3112169" y="1395663"/>
                  </a:cubicBezTo>
                  <a:cubicBezTo>
                    <a:pt x="3132434" y="1386978"/>
                    <a:pt x="3155219" y="1385956"/>
                    <a:pt x="3176337" y="1379621"/>
                  </a:cubicBezTo>
                  <a:cubicBezTo>
                    <a:pt x="3208731" y="1369903"/>
                    <a:pt x="3240506" y="1358232"/>
                    <a:pt x="3272590" y="1347537"/>
                  </a:cubicBezTo>
                  <a:cubicBezTo>
                    <a:pt x="3272594" y="1347536"/>
                    <a:pt x="3368840" y="1315454"/>
                    <a:pt x="3368843" y="1315453"/>
                  </a:cubicBezTo>
                  <a:cubicBezTo>
                    <a:pt x="3414635" y="1306295"/>
                    <a:pt x="3467913" y="1296962"/>
                    <a:pt x="3513221" y="1283369"/>
                  </a:cubicBezTo>
                  <a:cubicBezTo>
                    <a:pt x="3545615" y="1273651"/>
                    <a:pt x="3581334" y="1270044"/>
                    <a:pt x="3609474" y="1251284"/>
                  </a:cubicBezTo>
                  <a:cubicBezTo>
                    <a:pt x="3625516" y="1240589"/>
                    <a:pt x="3639982" y="1227030"/>
                    <a:pt x="3657600" y="1219200"/>
                  </a:cubicBezTo>
                  <a:cubicBezTo>
                    <a:pt x="3688505" y="1205465"/>
                    <a:pt x="3725713" y="1205876"/>
                    <a:pt x="3753853" y="1187116"/>
                  </a:cubicBezTo>
                  <a:cubicBezTo>
                    <a:pt x="3769895" y="1176421"/>
                    <a:pt x="3784361" y="1162862"/>
                    <a:pt x="3801979" y="1155032"/>
                  </a:cubicBezTo>
                  <a:cubicBezTo>
                    <a:pt x="3832884" y="1141296"/>
                    <a:pt x="3870092" y="1141707"/>
                    <a:pt x="3898232" y="1122947"/>
                  </a:cubicBezTo>
                  <a:cubicBezTo>
                    <a:pt x="3930316" y="1101558"/>
                    <a:pt x="3957903" y="1070973"/>
                    <a:pt x="3994485" y="1058779"/>
                  </a:cubicBezTo>
                  <a:cubicBezTo>
                    <a:pt x="4010527" y="1053432"/>
                    <a:pt x="4027486" y="1050299"/>
                    <a:pt x="4042611" y="1042737"/>
                  </a:cubicBezTo>
                  <a:cubicBezTo>
                    <a:pt x="4167000" y="980542"/>
                    <a:pt x="4017898" y="1034932"/>
                    <a:pt x="4138864" y="994611"/>
                  </a:cubicBezTo>
                  <a:cubicBezTo>
                    <a:pt x="4160253" y="962527"/>
                    <a:pt x="4190838" y="934940"/>
                    <a:pt x="4203032" y="898358"/>
                  </a:cubicBezTo>
                  <a:lnTo>
                    <a:pt x="4235116" y="802105"/>
                  </a:lnTo>
                  <a:cubicBezTo>
                    <a:pt x="4228955" y="765138"/>
                    <a:pt x="4222777" y="697217"/>
                    <a:pt x="4203032" y="657726"/>
                  </a:cubicBezTo>
                  <a:cubicBezTo>
                    <a:pt x="4194410" y="640481"/>
                    <a:pt x="4187298" y="619818"/>
                    <a:pt x="4170948" y="609600"/>
                  </a:cubicBezTo>
                  <a:cubicBezTo>
                    <a:pt x="4166963" y="607110"/>
                    <a:pt x="4033718" y="561881"/>
                    <a:pt x="4010527" y="561474"/>
                  </a:cubicBezTo>
                  <a:lnTo>
                    <a:pt x="2245895" y="545432"/>
                  </a:lnTo>
                  <a:cubicBezTo>
                    <a:pt x="2108202" y="499534"/>
                    <a:pt x="2327380" y="569814"/>
                    <a:pt x="2101516" y="513347"/>
                  </a:cubicBezTo>
                  <a:cubicBezTo>
                    <a:pt x="2068706" y="505144"/>
                    <a:pt x="2037348" y="491958"/>
                    <a:pt x="2005264" y="481263"/>
                  </a:cubicBezTo>
                  <a:lnTo>
                    <a:pt x="1909011" y="449179"/>
                  </a:lnTo>
                  <a:lnTo>
                    <a:pt x="1860885" y="433137"/>
                  </a:lnTo>
                  <a:cubicBezTo>
                    <a:pt x="1804885" y="377139"/>
                    <a:pt x="1843149" y="405837"/>
                    <a:pt x="1732548" y="368969"/>
                  </a:cubicBezTo>
                  <a:lnTo>
                    <a:pt x="1684421" y="352926"/>
                  </a:lnTo>
                  <a:cubicBezTo>
                    <a:pt x="1652337" y="320842"/>
                    <a:pt x="1631214" y="271022"/>
                    <a:pt x="1588169" y="256674"/>
                  </a:cubicBezTo>
                  <a:lnTo>
                    <a:pt x="1491916" y="224590"/>
                  </a:lnTo>
                  <a:cubicBezTo>
                    <a:pt x="1429250" y="161923"/>
                    <a:pt x="1495003" y="218111"/>
                    <a:pt x="1411706" y="176463"/>
                  </a:cubicBezTo>
                  <a:cubicBezTo>
                    <a:pt x="1367035" y="154128"/>
                    <a:pt x="1350933" y="131733"/>
                    <a:pt x="1315453" y="96253"/>
                  </a:cubicBezTo>
                  <a:cubicBezTo>
                    <a:pt x="1310106" y="80211"/>
                    <a:pt x="1306973" y="63251"/>
                    <a:pt x="1299411" y="48126"/>
                  </a:cubicBezTo>
                  <a:cubicBezTo>
                    <a:pt x="1290789" y="30881"/>
                    <a:pt x="1267327" y="0"/>
                    <a:pt x="1267327" y="0"/>
                  </a:cubicBezTo>
                </a:path>
              </a:pathLst>
            </a:custGeom>
            <a:noFill/>
            <a:ln w="165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800962" y="1398106"/>
              <a:ext cx="5764051" cy="2095384"/>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flipH="1">
              <a:off x="4350965" y="4197787"/>
              <a:ext cx="612123" cy="321526"/>
              <a:chOff x="5082824" y="4074695"/>
              <a:chExt cx="612123" cy="321526"/>
            </a:xfrm>
          </p:grpSpPr>
          <p:sp>
            <p:nvSpPr>
              <p:cNvPr id="26" name="Rectangle 25"/>
              <p:cNvSpPr/>
              <p:nvPr/>
            </p:nvSpPr>
            <p:spPr>
              <a:xfrm>
                <a:off x="5261811" y="4074695"/>
                <a:ext cx="433136" cy="256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2824" y="4140318"/>
                <a:ext cx="173716" cy="19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79278"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520807"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4603482" y="4263410"/>
              <a:ext cx="146870" cy="9552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25105" y="4263410"/>
              <a:ext cx="45719" cy="861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449375" y="4291231"/>
              <a:ext cx="47723" cy="5665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957188" y="2270027"/>
              <a:ext cx="62012" cy="89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231868" y="2169536"/>
              <a:ext cx="62012" cy="186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167699" y="2166231"/>
              <a:ext cx="190350" cy="63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3358049" y="2223694"/>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358049" y="2175466"/>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957188" y="2119114"/>
              <a:ext cx="620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51724" y="2173347"/>
              <a:ext cx="77001" cy="91247"/>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08670" y="1868528"/>
              <a:ext cx="617414" cy="369332"/>
            </a:xfrm>
            <a:prstGeom prst="rect">
              <a:avLst/>
            </a:prstGeom>
            <a:noFill/>
          </p:spPr>
          <p:txBody>
            <a:bodyPr wrap="none" rtlCol="0">
              <a:spAutoFit/>
            </a:bodyPr>
            <a:lstStyle/>
            <a:p>
              <a:r>
                <a:rPr lang="en-US" dirty="0" smtClean="0"/>
                <a:t>FSSP</a:t>
              </a:r>
              <a:endParaRPr lang="en-US" dirty="0"/>
            </a:p>
          </p:txBody>
        </p:sp>
        <p:sp>
          <p:nvSpPr>
            <p:cNvPr id="56" name="TextBox 55"/>
            <p:cNvSpPr txBox="1"/>
            <p:nvPr/>
          </p:nvSpPr>
          <p:spPr>
            <a:xfrm>
              <a:off x="984510" y="1630933"/>
              <a:ext cx="998029" cy="923331"/>
            </a:xfrm>
            <a:prstGeom prst="rect">
              <a:avLst/>
            </a:prstGeom>
            <a:noFill/>
          </p:spPr>
          <p:txBody>
            <a:bodyPr wrap="none" rtlCol="0">
              <a:spAutoFit/>
            </a:bodyPr>
            <a:lstStyle/>
            <a:p>
              <a:r>
                <a:rPr lang="en-US" dirty="0" smtClean="0"/>
                <a:t>Cloud </a:t>
              </a:r>
            </a:p>
            <a:p>
              <a:r>
                <a:rPr lang="en-US" dirty="0" smtClean="0"/>
                <a:t>water </a:t>
              </a:r>
            </a:p>
            <a:p>
              <a:r>
                <a:rPr lang="en-US" dirty="0" smtClean="0"/>
                <a:t>collector</a:t>
              </a:r>
              <a:endParaRPr lang="en-US" dirty="0"/>
            </a:p>
          </p:txBody>
        </p:sp>
        <p:cxnSp>
          <p:nvCxnSpPr>
            <p:cNvPr id="58" name="Straight Connector 57"/>
            <p:cNvCxnSpPr/>
            <p:nvPr/>
          </p:nvCxnSpPr>
          <p:spPr>
            <a:xfrm flipV="1">
              <a:off x="2369817" y="2195807"/>
              <a:ext cx="531800" cy="119182"/>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617493" y="3668921"/>
              <a:ext cx="1796215" cy="936774"/>
            </a:xfrm>
            <a:prstGeom prst="rect">
              <a:avLst/>
            </a:prstGeom>
          </p:spPr>
          <p:txBody>
            <a:bodyPr wrap="square">
              <a:spAutoFit/>
            </a:bodyPr>
            <a:lstStyle/>
            <a:p>
              <a:pPr algn="r"/>
              <a:r>
                <a:rPr lang="en-US" dirty="0"/>
                <a:t>sprinter van</a:t>
              </a:r>
            </a:p>
          </p:txBody>
        </p:sp>
      </p:grpSp>
      <p:sp>
        <p:nvSpPr>
          <p:cNvPr id="32" name="Cloud Callout 31"/>
          <p:cNvSpPr/>
          <p:nvPr/>
        </p:nvSpPr>
        <p:spPr>
          <a:xfrm>
            <a:off x="4654456" y="1788345"/>
            <a:ext cx="3121575" cy="1445719"/>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74821" y="4875679"/>
            <a:ext cx="272716" cy="224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442417" y="5138448"/>
            <a:ext cx="381024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381920" y="3046537"/>
            <a:ext cx="2505856" cy="1829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7" idx="2"/>
          </p:cNvCxnSpPr>
          <p:nvPr/>
        </p:nvCxnSpPr>
        <p:spPr>
          <a:xfrm flipH="1" flipV="1">
            <a:off x="1925989" y="2539436"/>
            <a:ext cx="3111421" cy="233624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934022" y="4191637"/>
            <a:ext cx="739305" cy="646331"/>
          </a:xfrm>
          <a:prstGeom prst="rect">
            <a:avLst/>
          </a:prstGeom>
          <a:noFill/>
        </p:spPr>
        <p:txBody>
          <a:bodyPr wrap="none" rtlCol="0">
            <a:spAutoFit/>
          </a:bodyPr>
          <a:lstStyle/>
          <a:p>
            <a:r>
              <a:rPr lang="en-US" dirty="0" smtClean="0"/>
              <a:t>Wind </a:t>
            </a:r>
          </a:p>
          <a:p>
            <a:r>
              <a:rPr lang="en-US" dirty="0" err="1" smtClean="0"/>
              <a:t>lidar</a:t>
            </a:r>
            <a:endParaRPr lang="en-US" dirty="0"/>
          </a:p>
        </p:txBody>
      </p:sp>
      <p:sp>
        <p:nvSpPr>
          <p:cNvPr id="17" name="Oval 16"/>
          <p:cNvSpPr/>
          <p:nvPr/>
        </p:nvSpPr>
        <p:spPr>
          <a:xfrm>
            <a:off x="5688991" y="4032088"/>
            <a:ext cx="344510" cy="3445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839326" y="4395537"/>
            <a:ext cx="64169" cy="513347"/>
          </a:xfrm>
          <a:custGeom>
            <a:avLst/>
            <a:gdLst>
              <a:gd name="connsiteX0" fmla="*/ 32085 w 64169"/>
              <a:gd name="connsiteY0" fmla="*/ 0 h 513347"/>
              <a:gd name="connsiteX1" fmla="*/ 16042 w 64169"/>
              <a:gd name="connsiteY1" fmla="*/ 192505 h 513347"/>
              <a:gd name="connsiteX2" fmla="*/ 0 w 64169"/>
              <a:gd name="connsiteY2" fmla="*/ 240631 h 513347"/>
              <a:gd name="connsiteX3" fmla="*/ 16042 w 64169"/>
              <a:gd name="connsiteY3" fmla="*/ 401052 h 513347"/>
              <a:gd name="connsiteX4" fmla="*/ 64169 w 64169"/>
              <a:gd name="connsiteY4" fmla="*/ 513347 h 5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9" h="513347">
                <a:moveTo>
                  <a:pt x="32085" y="0"/>
                </a:moveTo>
                <a:cubicBezTo>
                  <a:pt x="26737" y="64168"/>
                  <a:pt x="24552" y="128679"/>
                  <a:pt x="16042" y="192505"/>
                </a:cubicBezTo>
                <a:cubicBezTo>
                  <a:pt x="13807" y="209266"/>
                  <a:pt x="0" y="223721"/>
                  <a:pt x="0" y="240631"/>
                </a:cubicBezTo>
                <a:cubicBezTo>
                  <a:pt x="0" y="294371"/>
                  <a:pt x="6138" y="348232"/>
                  <a:pt x="16042" y="401052"/>
                </a:cubicBezTo>
                <a:cubicBezTo>
                  <a:pt x="31954" y="485915"/>
                  <a:pt x="28364" y="477542"/>
                  <a:pt x="64169" y="5133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39326" y="4837968"/>
            <a:ext cx="64169" cy="7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839326" y="4486271"/>
            <a:ext cx="1327671" cy="369332"/>
          </a:xfrm>
          <a:prstGeom prst="rect">
            <a:avLst/>
          </a:prstGeom>
          <a:noFill/>
        </p:spPr>
        <p:txBody>
          <a:bodyPr wrap="none" rtlCol="0">
            <a:spAutoFit/>
          </a:bodyPr>
          <a:lstStyle/>
          <a:p>
            <a:r>
              <a:rPr lang="en-US" dirty="0" smtClean="0"/>
              <a:t>radiosondes</a:t>
            </a:r>
            <a:endParaRPr lang="en-US" dirty="0"/>
          </a:p>
        </p:txBody>
      </p:sp>
    </p:spTree>
    <p:extLst>
      <p:ext uri="{BB962C8B-B14F-4D97-AF65-F5344CB8AC3E}">
        <p14:creationId xmlns:p14="http://schemas.microsoft.com/office/powerpoint/2010/main" val="764139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t>Pilot Study Deployment Plan</a:t>
            </a:r>
          </a:p>
        </p:txBody>
      </p:sp>
      <p:sp>
        <p:nvSpPr>
          <p:cNvPr id="60" name="Content Placeholder 4"/>
          <p:cNvSpPr>
            <a:spLocks noGrp="1"/>
          </p:cNvSpPr>
          <p:nvPr>
            <p:ph idx="1"/>
          </p:nvPr>
        </p:nvSpPr>
        <p:spPr>
          <a:xfrm>
            <a:off x="7904239" y="1677647"/>
            <a:ext cx="3942347" cy="4472323"/>
          </a:xfrm>
          <a:ln>
            <a:solidFill>
              <a:schemeClr val="tx1"/>
            </a:solidFill>
          </a:ln>
        </p:spPr>
        <p:txBody>
          <a:bodyPr>
            <a:normAutofit/>
          </a:bodyPr>
          <a:lstStyle/>
          <a:p>
            <a:pPr marL="514350" indent="-514350">
              <a:buAutoNum type="arabicPeriod" startAt="5"/>
            </a:pPr>
            <a:r>
              <a:rPr lang="en-US" dirty="0" smtClean="0"/>
              <a:t>Drone</a:t>
            </a:r>
          </a:p>
          <a:p>
            <a:pPr lvl="1"/>
            <a:r>
              <a:rPr lang="en-US" dirty="0" smtClean="0"/>
              <a:t>Optical particle counter, RH, T and wind </a:t>
            </a:r>
            <a:r>
              <a:rPr lang="en-US" dirty="0" smtClean="0"/>
              <a:t>sensors</a:t>
            </a:r>
          </a:p>
          <a:p>
            <a:pPr lvl="1"/>
            <a:endParaRPr lang="en-US" dirty="0" smtClean="0"/>
          </a:p>
          <a:p>
            <a:pPr lvl="1"/>
            <a:r>
              <a:rPr lang="en-US" dirty="0" smtClean="0"/>
              <a:t>To obtain vertical profile of cloud LWC and droplet surface </a:t>
            </a:r>
            <a:r>
              <a:rPr lang="en-US" dirty="0" smtClean="0"/>
              <a:t>area</a:t>
            </a:r>
          </a:p>
          <a:p>
            <a:pPr lvl="1"/>
            <a:endParaRPr lang="en-US" dirty="0" smtClean="0"/>
          </a:p>
          <a:p>
            <a:pPr lvl="1"/>
            <a:r>
              <a:rPr lang="en-US" dirty="0" smtClean="0"/>
              <a:t>Difficulty is in obtaining FAA approval to fly in-cloud (or anywhere near cloud</a:t>
            </a:r>
            <a:r>
              <a:rPr lang="en-US" dirty="0" smtClean="0"/>
              <a:t>)…</a:t>
            </a:r>
            <a:endParaRPr lang="en-US" dirty="0"/>
          </a:p>
        </p:txBody>
      </p:sp>
      <p:grpSp>
        <p:nvGrpSpPr>
          <p:cNvPr id="2" name="Group 1"/>
          <p:cNvGrpSpPr/>
          <p:nvPr/>
        </p:nvGrpSpPr>
        <p:grpSpPr>
          <a:xfrm>
            <a:off x="-274819" y="1878598"/>
            <a:ext cx="3717236" cy="3270919"/>
            <a:chOff x="-800962" y="1398106"/>
            <a:chExt cx="6863951" cy="4740776"/>
          </a:xfrm>
        </p:grpSpPr>
        <p:cxnSp>
          <p:nvCxnSpPr>
            <p:cNvPr id="10" name="Straight Connector 9"/>
            <p:cNvCxnSpPr/>
            <p:nvPr/>
          </p:nvCxnSpPr>
          <p:spPr>
            <a:xfrm flipV="1">
              <a:off x="528463" y="3090883"/>
              <a:ext cx="1828800"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3801052" y="3090883"/>
              <a:ext cx="2261937" cy="3047999"/>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357264" y="3090883"/>
              <a:ext cx="1443788" cy="1"/>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742274" y="2359212"/>
              <a:ext cx="561473" cy="73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Freeform 23"/>
            <p:cNvSpPr/>
            <p:nvPr/>
          </p:nvSpPr>
          <p:spPr>
            <a:xfrm>
              <a:off x="480336" y="4005282"/>
              <a:ext cx="4379495" cy="2117558"/>
            </a:xfrm>
            <a:custGeom>
              <a:avLst/>
              <a:gdLst>
                <a:gd name="connsiteX0" fmla="*/ 0 w 4235116"/>
                <a:gd name="connsiteY0" fmla="*/ 2021305 h 2021305"/>
                <a:gd name="connsiteX1" fmla="*/ 352927 w 4235116"/>
                <a:gd name="connsiteY1" fmla="*/ 2005263 h 2021305"/>
                <a:gd name="connsiteX2" fmla="*/ 513348 w 4235116"/>
                <a:gd name="connsiteY2" fmla="*/ 1973179 h 2021305"/>
                <a:gd name="connsiteX3" fmla="*/ 673769 w 4235116"/>
                <a:gd name="connsiteY3" fmla="*/ 1957137 h 2021305"/>
                <a:gd name="connsiteX4" fmla="*/ 1058779 w 4235116"/>
                <a:gd name="connsiteY4" fmla="*/ 1909011 h 2021305"/>
                <a:gd name="connsiteX5" fmla="*/ 1299411 w 4235116"/>
                <a:gd name="connsiteY5" fmla="*/ 1860884 h 2021305"/>
                <a:gd name="connsiteX6" fmla="*/ 1475874 w 4235116"/>
                <a:gd name="connsiteY6" fmla="*/ 1828800 h 2021305"/>
                <a:gd name="connsiteX7" fmla="*/ 1540043 w 4235116"/>
                <a:gd name="connsiteY7" fmla="*/ 1812758 h 2021305"/>
                <a:gd name="connsiteX8" fmla="*/ 1732548 w 4235116"/>
                <a:gd name="connsiteY8" fmla="*/ 1796716 h 2021305"/>
                <a:gd name="connsiteX9" fmla="*/ 1828800 w 4235116"/>
                <a:gd name="connsiteY9" fmla="*/ 1780674 h 2021305"/>
                <a:gd name="connsiteX10" fmla="*/ 1925053 w 4235116"/>
                <a:gd name="connsiteY10" fmla="*/ 1748590 h 2021305"/>
                <a:gd name="connsiteX11" fmla="*/ 1989221 w 4235116"/>
                <a:gd name="connsiteY11" fmla="*/ 1732547 h 2021305"/>
                <a:gd name="connsiteX12" fmla="*/ 2037348 w 4235116"/>
                <a:gd name="connsiteY12" fmla="*/ 1716505 h 2021305"/>
                <a:gd name="connsiteX13" fmla="*/ 2181727 w 4235116"/>
                <a:gd name="connsiteY13" fmla="*/ 1684421 h 2021305"/>
                <a:gd name="connsiteX14" fmla="*/ 2277979 w 4235116"/>
                <a:gd name="connsiteY14" fmla="*/ 1652337 h 2021305"/>
                <a:gd name="connsiteX15" fmla="*/ 2358190 w 4235116"/>
                <a:gd name="connsiteY15" fmla="*/ 1636295 h 2021305"/>
                <a:gd name="connsiteX16" fmla="*/ 2454443 w 4235116"/>
                <a:gd name="connsiteY16" fmla="*/ 1604211 h 2021305"/>
                <a:gd name="connsiteX17" fmla="*/ 2502569 w 4235116"/>
                <a:gd name="connsiteY17" fmla="*/ 1588169 h 2021305"/>
                <a:gd name="connsiteX18" fmla="*/ 2550695 w 4235116"/>
                <a:gd name="connsiteY18" fmla="*/ 1572126 h 2021305"/>
                <a:gd name="connsiteX19" fmla="*/ 2695074 w 4235116"/>
                <a:gd name="connsiteY19" fmla="*/ 1556084 h 2021305"/>
                <a:gd name="connsiteX20" fmla="*/ 2855495 w 4235116"/>
                <a:gd name="connsiteY20" fmla="*/ 1507958 h 2021305"/>
                <a:gd name="connsiteX21" fmla="*/ 2903621 w 4235116"/>
                <a:gd name="connsiteY21" fmla="*/ 1475874 h 2021305"/>
                <a:gd name="connsiteX22" fmla="*/ 3064043 w 4235116"/>
                <a:gd name="connsiteY22" fmla="*/ 1427747 h 2021305"/>
                <a:gd name="connsiteX23" fmla="*/ 3112169 w 4235116"/>
                <a:gd name="connsiteY23" fmla="*/ 1395663 h 2021305"/>
                <a:gd name="connsiteX24" fmla="*/ 3176337 w 4235116"/>
                <a:gd name="connsiteY24" fmla="*/ 1379621 h 2021305"/>
                <a:gd name="connsiteX25" fmla="*/ 3272590 w 4235116"/>
                <a:gd name="connsiteY25" fmla="*/ 1347537 h 2021305"/>
                <a:gd name="connsiteX26" fmla="*/ 3368843 w 4235116"/>
                <a:gd name="connsiteY26" fmla="*/ 1315453 h 2021305"/>
                <a:gd name="connsiteX27" fmla="*/ 3513221 w 4235116"/>
                <a:gd name="connsiteY27" fmla="*/ 1283369 h 2021305"/>
                <a:gd name="connsiteX28" fmla="*/ 3609474 w 4235116"/>
                <a:gd name="connsiteY28" fmla="*/ 1251284 h 2021305"/>
                <a:gd name="connsiteX29" fmla="*/ 3657600 w 4235116"/>
                <a:gd name="connsiteY29" fmla="*/ 1219200 h 2021305"/>
                <a:gd name="connsiteX30" fmla="*/ 3753853 w 4235116"/>
                <a:gd name="connsiteY30" fmla="*/ 1187116 h 2021305"/>
                <a:gd name="connsiteX31" fmla="*/ 3801979 w 4235116"/>
                <a:gd name="connsiteY31" fmla="*/ 1155032 h 2021305"/>
                <a:gd name="connsiteX32" fmla="*/ 3898232 w 4235116"/>
                <a:gd name="connsiteY32" fmla="*/ 1122947 h 2021305"/>
                <a:gd name="connsiteX33" fmla="*/ 3994485 w 4235116"/>
                <a:gd name="connsiteY33" fmla="*/ 1058779 h 2021305"/>
                <a:gd name="connsiteX34" fmla="*/ 4042611 w 4235116"/>
                <a:gd name="connsiteY34" fmla="*/ 1042737 h 2021305"/>
                <a:gd name="connsiteX35" fmla="*/ 4138864 w 4235116"/>
                <a:gd name="connsiteY35" fmla="*/ 994611 h 2021305"/>
                <a:gd name="connsiteX36" fmla="*/ 4203032 w 4235116"/>
                <a:gd name="connsiteY36" fmla="*/ 898358 h 2021305"/>
                <a:gd name="connsiteX37" fmla="*/ 4235116 w 4235116"/>
                <a:gd name="connsiteY37" fmla="*/ 802105 h 2021305"/>
                <a:gd name="connsiteX38" fmla="*/ 4203032 w 4235116"/>
                <a:gd name="connsiteY38" fmla="*/ 657726 h 2021305"/>
                <a:gd name="connsiteX39" fmla="*/ 4170948 w 4235116"/>
                <a:gd name="connsiteY39" fmla="*/ 609600 h 2021305"/>
                <a:gd name="connsiteX40" fmla="*/ 4010527 w 4235116"/>
                <a:gd name="connsiteY40" fmla="*/ 561474 h 2021305"/>
                <a:gd name="connsiteX41" fmla="*/ 2245895 w 4235116"/>
                <a:gd name="connsiteY41" fmla="*/ 545432 h 2021305"/>
                <a:gd name="connsiteX42" fmla="*/ 2101516 w 4235116"/>
                <a:gd name="connsiteY42" fmla="*/ 513347 h 2021305"/>
                <a:gd name="connsiteX43" fmla="*/ 2005264 w 4235116"/>
                <a:gd name="connsiteY43" fmla="*/ 481263 h 2021305"/>
                <a:gd name="connsiteX44" fmla="*/ 1909011 w 4235116"/>
                <a:gd name="connsiteY44" fmla="*/ 449179 h 2021305"/>
                <a:gd name="connsiteX45" fmla="*/ 1860885 w 4235116"/>
                <a:gd name="connsiteY45" fmla="*/ 433137 h 2021305"/>
                <a:gd name="connsiteX46" fmla="*/ 1732548 w 4235116"/>
                <a:gd name="connsiteY46" fmla="*/ 368969 h 2021305"/>
                <a:gd name="connsiteX47" fmla="*/ 1684421 w 4235116"/>
                <a:gd name="connsiteY47" fmla="*/ 352926 h 2021305"/>
                <a:gd name="connsiteX48" fmla="*/ 1588169 w 4235116"/>
                <a:gd name="connsiteY48" fmla="*/ 256674 h 2021305"/>
                <a:gd name="connsiteX49" fmla="*/ 1491916 w 4235116"/>
                <a:gd name="connsiteY49" fmla="*/ 224590 h 2021305"/>
                <a:gd name="connsiteX50" fmla="*/ 1411706 w 4235116"/>
                <a:gd name="connsiteY50" fmla="*/ 176463 h 2021305"/>
                <a:gd name="connsiteX51" fmla="*/ 1315453 w 4235116"/>
                <a:gd name="connsiteY51" fmla="*/ 96253 h 2021305"/>
                <a:gd name="connsiteX52" fmla="*/ 1299411 w 4235116"/>
                <a:gd name="connsiteY52" fmla="*/ 48126 h 2021305"/>
                <a:gd name="connsiteX53" fmla="*/ 1267327 w 4235116"/>
                <a:gd name="connsiteY53" fmla="*/ 0 h 2021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35116" h="2021305">
                  <a:moveTo>
                    <a:pt x="0" y="2021305"/>
                  </a:moveTo>
                  <a:cubicBezTo>
                    <a:pt x="117642" y="2015958"/>
                    <a:pt x="235442" y="2013365"/>
                    <a:pt x="352927" y="2005263"/>
                  </a:cubicBezTo>
                  <a:cubicBezTo>
                    <a:pt x="766788" y="1976721"/>
                    <a:pt x="301969" y="2005699"/>
                    <a:pt x="513348" y="1973179"/>
                  </a:cubicBezTo>
                  <a:cubicBezTo>
                    <a:pt x="566463" y="1965007"/>
                    <a:pt x="620521" y="1964398"/>
                    <a:pt x="673769" y="1957137"/>
                  </a:cubicBezTo>
                  <a:cubicBezTo>
                    <a:pt x="1076086" y="1902276"/>
                    <a:pt x="656638" y="1942523"/>
                    <a:pt x="1058779" y="1909011"/>
                  </a:cubicBezTo>
                  <a:cubicBezTo>
                    <a:pt x="1214782" y="1857009"/>
                    <a:pt x="1101643" y="1887253"/>
                    <a:pt x="1299411" y="1860884"/>
                  </a:cubicBezTo>
                  <a:cubicBezTo>
                    <a:pt x="1342948" y="1855079"/>
                    <a:pt x="1430504" y="1838882"/>
                    <a:pt x="1475874" y="1828800"/>
                  </a:cubicBezTo>
                  <a:cubicBezTo>
                    <a:pt x="1497397" y="1824017"/>
                    <a:pt x="1518165" y="1815493"/>
                    <a:pt x="1540043" y="1812758"/>
                  </a:cubicBezTo>
                  <a:cubicBezTo>
                    <a:pt x="1603937" y="1804771"/>
                    <a:pt x="1668380" y="1802063"/>
                    <a:pt x="1732548" y="1796716"/>
                  </a:cubicBezTo>
                  <a:cubicBezTo>
                    <a:pt x="1764632" y="1791369"/>
                    <a:pt x="1797245" y="1788563"/>
                    <a:pt x="1828800" y="1780674"/>
                  </a:cubicBezTo>
                  <a:cubicBezTo>
                    <a:pt x="1861610" y="1772472"/>
                    <a:pt x="1892243" y="1756793"/>
                    <a:pt x="1925053" y="1748590"/>
                  </a:cubicBezTo>
                  <a:cubicBezTo>
                    <a:pt x="1946442" y="1743242"/>
                    <a:pt x="1968022" y="1738604"/>
                    <a:pt x="1989221" y="1732547"/>
                  </a:cubicBezTo>
                  <a:cubicBezTo>
                    <a:pt x="2005480" y="1727901"/>
                    <a:pt x="2020943" y="1720606"/>
                    <a:pt x="2037348" y="1716505"/>
                  </a:cubicBezTo>
                  <a:cubicBezTo>
                    <a:pt x="2128930" y="1693610"/>
                    <a:pt x="2099392" y="1709121"/>
                    <a:pt x="2181727" y="1684421"/>
                  </a:cubicBezTo>
                  <a:cubicBezTo>
                    <a:pt x="2214120" y="1674703"/>
                    <a:pt x="2244816" y="1658969"/>
                    <a:pt x="2277979" y="1652337"/>
                  </a:cubicBezTo>
                  <a:cubicBezTo>
                    <a:pt x="2304716" y="1646990"/>
                    <a:pt x="2331884" y="1643469"/>
                    <a:pt x="2358190" y="1636295"/>
                  </a:cubicBezTo>
                  <a:cubicBezTo>
                    <a:pt x="2390818" y="1627397"/>
                    <a:pt x="2422359" y="1614906"/>
                    <a:pt x="2454443" y="1604211"/>
                  </a:cubicBezTo>
                  <a:lnTo>
                    <a:pt x="2502569" y="1588169"/>
                  </a:lnTo>
                  <a:cubicBezTo>
                    <a:pt x="2518611" y="1582821"/>
                    <a:pt x="2533889" y="1573993"/>
                    <a:pt x="2550695" y="1572126"/>
                  </a:cubicBezTo>
                  <a:lnTo>
                    <a:pt x="2695074" y="1556084"/>
                  </a:lnTo>
                  <a:cubicBezTo>
                    <a:pt x="2812243" y="1517028"/>
                    <a:pt x="2758517" y="1532203"/>
                    <a:pt x="2855495" y="1507958"/>
                  </a:cubicBezTo>
                  <a:cubicBezTo>
                    <a:pt x="2871537" y="1497263"/>
                    <a:pt x="2885900" y="1483469"/>
                    <a:pt x="2903621" y="1475874"/>
                  </a:cubicBezTo>
                  <a:cubicBezTo>
                    <a:pt x="2966398" y="1448970"/>
                    <a:pt x="2999337" y="1470884"/>
                    <a:pt x="3064043" y="1427747"/>
                  </a:cubicBezTo>
                  <a:cubicBezTo>
                    <a:pt x="3080085" y="1417052"/>
                    <a:pt x="3094448" y="1403258"/>
                    <a:pt x="3112169" y="1395663"/>
                  </a:cubicBezTo>
                  <a:cubicBezTo>
                    <a:pt x="3132434" y="1386978"/>
                    <a:pt x="3155219" y="1385956"/>
                    <a:pt x="3176337" y="1379621"/>
                  </a:cubicBezTo>
                  <a:cubicBezTo>
                    <a:pt x="3208731" y="1369903"/>
                    <a:pt x="3240506" y="1358232"/>
                    <a:pt x="3272590" y="1347537"/>
                  </a:cubicBezTo>
                  <a:cubicBezTo>
                    <a:pt x="3272594" y="1347536"/>
                    <a:pt x="3368840" y="1315454"/>
                    <a:pt x="3368843" y="1315453"/>
                  </a:cubicBezTo>
                  <a:cubicBezTo>
                    <a:pt x="3414635" y="1306295"/>
                    <a:pt x="3467913" y="1296962"/>
                    <a:pt x="3513221" y="1283369"/>
                  </a:cubicBezTo>
                  <a:cubicBezTo>
                    <a:pt x="3545615" y="1273651"/>
                    <a:pt x="3581334" y="1270044"/>
                    <a:pt x="3609474" y="1251284"/>
                  </a:cubicBezTo>
                  <a:cubicBezTo>
                    <a:pt x="3625516" y="1240589"/>
                    <a:pt x="3639982" y="1227030"/>
                    <a:pt x="3657600" y="1219200"/>
                  </a:cubicBezTo>
                  <a:cubicBezTo>
                    <a:pt x="3688505" y="1205465"/>
                    <a:pt x="3725713" y="1205876"/>
                    <a:pt x="3753853" y="1187116"/>
                  </a:cubicBezTo>
                  <a:cubicBezTo>
                    <a:pt x="3769895" y="1176421"/>
                    <a:pt x="3784361" y="1162862"/>
                    <a:pt x="3801979" y="1155032"/>
                  </a:cubicBezTo>
                  <a:cubicBezTo>
                    <a:pt x="3832884" y="1141296"/>
                    <a:pt x="3870092" y="1141707"/>
                    <a:pt x="3898232" y="1122947"/>
                  </a:cubicBezTo>
                  <a:cubicBezTo>
                    <a:pt x="3930316" y="1101558"/>
                    <a:pt x="3957903" y="1070973"/>
                    <a:pt x="3994485" y="1058779"/>
                  </a:cubicBezTo>
                  <a:cubicBezTo>
                    <a:pt x="4010527" y="1053432"/>
                    <a:pt x="4027486" y="1050299"/>
                    <a:pt x="4042611" y="1042737"/>
                  </a:cubicBezTo>
                  <a:cubicBezTo>
                    <a:pt x="4167000" y="980542"/>
                    <a:pt x="4017898" y="1034932"/>
                    <a:pt x="4138864" y="994611"/>
                  </a:cubicBezTo>
                  <a:cubicBezTo>
                    <a:pt x="4160253" y="962527"/>
                    <a:pt x="4190838" y="934940"/>
                    <a:pt x="4203032" y="898358"/>
                  </a:cubicBezTo>
                  <a:lnTo>
                    <a:pt x="4235116" y="802105"/>
                  </a:lnTo>
                  <a:cubicBezTo>
                    <a:pt x="4228955" y="765138"/>
                    <a:pt x="4222777" y="697217"/>
                    <a:pt x="4203032" y="657726"/>
                  </a:cubicBezTo>
                  <a:cubicBezTo>
                    <a:pt x="4194410" y="640481"/>
                    <a:pt x="4187298" y="619818"/>
                    <a:pt x="4170948" y="609600"/>
                  </a:cubicBezTo>
                  <a:cubicBezTo>
                    <a:pt x="4166963" y="607110"/>
                    <a:pt x="4033718" y="561881"/>
                    <a:pt x="4010527" y="561474"/>
                  </a:cubicBezTo>
                  <a:lnTo>
                    <a:pt x="2245895" y="545432"/>
                  </a:lnTo>
                  <a:cubicBezTo>
                    <a:pt x="2108202" y="499534"/>
                    <a:pt x="2327380" y="569814"/>
                    <a:pt x="2101516" y="513347"/>
                  </a:cubicBezTo>
                  <a:cubicBezTo>
                    <a:pt x="2068706" y="505144"/>
                    <a:pt x="2037348" y="491958"/>
                    <a:pt x="2005264" y="481263"/>
                  </a:cubicBezTo>
                  <a:lnTo>
                    <a:pt x="1909011" y="449179"/>
                  </a:lnTo>
                  <a:lnTo>
                    <a:pt x="1860885" y="433137"/>
                  </a:lnTo>
                  <a:cubicBezTo>
                    <a:pt x="1804885" y="377139"/>
                    <a:pt x="1843149" y="405837"/>
                    <a:pt x="1732548" y="368969"/>
                  </a:cubicBezTo>
                  <a:lnTo>
                    <a:pt x="1684421" y="352926"/>
                  </a:lnTo>
                  <a:cubicBezTo>
                    <a:pt x="1652337" y="320842"/>
                    <a:pt x="1631214" y="271022"/>
                    <a:pt x="1588169" y="256674"/>
                  </a:cubicBezTo>
                  <a:lnTo>
                    <a:pt x="1491916" y="224590"/>
                  </a:lnTo>
                  <a:cubicBezTo>
                    <a:pt x="1429250" y="161923"/>
                    <a:pt x="1495003" y="218111"/>
                    <a:pt x="1411706" y="176463"/>
                  </a:cubicBezTo>
                  <a:cubicBezTo>
                    <a:pt x="1367035" y="154128"/>
                    <a:pt x="1350933" y="131733"/>
                    <a:pt x="1315453" y="96253"/>
                  </a:cubicBezTo>
                  <a:cubicBezTo>
                    <a:pt x="1310106" y="80211"/>
                    <a:pt x="1306973" y="63251"/>
                    <a:pt x="1299411" y="48126"/>
                  </a:cubicBezTo>
                  <a:cubicBezTo>
                    <a:pt x="1290789" y="30881"/>
                    <a:pt x="1267327" y="0"/>
                    <a:pt x="1267327" y="0"/>
                  </a:cubicBezTo>
                </a:path>
              </a:pathLst>
            </a:custGeom>
            <a:noFill/>
            <a:ln w="165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Callout 24"/>
            <p:cNvSpPr/>
            <p:nvPr/>
          </p:nvSpPr>
          <p:spPr>
            <a:xfrm>
              <a:off x="-800962" y="1398106"/>
              <a:ext cx="5764051" cy="2095384"/>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flipH="1">
              <a:off x="4350965" y="4197787"/>
              <a:ext cx="612123" cy="321526"/>
              <a:chOff x="5082824" y="4074695"/>
              <a:chExt cx="612123" cy="321526"/>
            </a:xfrm>
          </p:grpSpPr>
          <p:sp>
            <p:nvSpPr>
              <p:cNvPr id="26" name="Rectangle 25"/>
              <p:cNvSpPr/>
              <p:nvPr/>
            </p:nvSpPr>
            <p:spPr>
              <a:xfrm>
                <a:off x="5261811" y="4074695"/>
                <a:ext cx="433136" cy="256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2824" y="4140318"/>
                <a:ext cx="173716" cy="191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279278"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520807" y="4266515"/>
                <a:ext cx="129706" cy="129706"/>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4603482" y="4263410"/>
              <a:ext cx="146870" cy="9552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25105" y="4263410"/>
              <a:ext cx="45719" cy="8613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449375" y="4291231"/>
              <a:ext cx="47723" cy="5665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957188" y="2270027"/>
              <a:ext cx="62012" cy="89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231868" y="2169536"/>
              <a:ext cx="62012" cy="186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167699" y="2166231"/>
              <a:ext cx="190350" cy="63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flipV="1">
              <a:off x="3358049" y="2223694"/>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358049" y="2175466"/>
              <a:ext cx="85165" cy="3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2957188" y="2119114"/>
              <a:ext cx="6201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951724" y="2173347"/>
              <a:ext cx="77001" cy="91247"/>
            </a:xfrm>
            <a:prstGeom prst="rect">
              <a:avLst/>
            </a:prstGeom>
            <a:pattFill prst="ltVert">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408670" y="1868528"/>
              <a:ext cx="617414" cy="369332"/>
            </a:xfrm>
            <a:prstGeom prst="rect">
              <a:avLst/>
            </a:prstGeom>
            <a:noFill/>
          </p:spPr>
          <p:txBody>
            <a:bodyPr wrap="none" rtlCol="0">
              <a:spAutoFit/>
            </a:bodyPr>
            <a:lstStyle/>
            <a:p>
              <a:r>
                <a:rPr lang="en-US" dirty="0" smtClean="0"/>
                <a:t>FSSP</a:t>
              </a:r>
              <a:endParaRPr lang="en-US" dirty="0"/>
            </a:p>
          </p:txBody>
        </p:sp>
        <p:sp>
          <p:nvSpPr>
            <p:cNvPr id="56" name="TextBox 55"/>
            <p:cNvSpPr txBox="1"/>
            <p:nvPr/>
          </p:nvSpPr>
          <p:spPr>
            <a:xfrm>
              <a:off x="984510" y="1630933"/>
              <a:ext cx="998029" cy="923331"/>
            </a:xfrm>
            <a:prstGeom prst="rect">
              <a:avLst/>
            </a:prstGeom>
            <a:noFill/>
          </p:spPr>
          <p:txBody>
            <a:bodyPr wrap="none" rtlCol="0">
              <a:spAutoFit/>
            </a:bodyPr>
            <a:lstStyle/>
            <a:p>
              <a:r>
                <a:rPr lang="en-US" dirty="0" smtClean="0"/>
                <a:t>Cloud </a:t>
              </a:r>
            </a:p>
            <a:p>
              <a:r>
                <a:rPr lang="en-US" dirty="0" smtClean="0"/>
                <a:t>water </a:t>
              </a:r>
            </a:p>
            <a:p>
              <a:r>
                <a:rPr lang="en-US" dirty="0" smtClean="0"/>
                <a:t>collector</a:t>
              </a:r>
              <a:endParaRPr lang="en-US" dirty="0"/>
            </a:p>
          </p:txBody>
        </p:sp>
        <p:cxnSp>
          <p:nvCxnSpPr>
            <p:cNvPr id="58" name="Straight Connector 57"/>
            <p:cNvCxnSpPr/>
            <p:nvPr/>
          </p:nvCxnSpPr>
          <p:spPr>
            <a:xfrm flipV="1">
              <a:off x="2369817" y="2195807"/>
              <a:ext cx="531800" cy="119182"/>
            </a:xfrm>
            <a:prstGeom prst="line">
              <a:avLst/>
            </a:prstGeom>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2617493" y="3668921"/>
              <a:ext cx="1796215" cy="936774"/>
            </a:xfrm>
            <a:prstGeom prst="rect">
              <a:avLst/>
            </a:prstGeom>
          </p:spPr>
          <p:txBody>
            <a:bodyPr wrap="square">
              <a:spAutoFit/>
            </a:bodyPr>
            <a:lstStyle/>
            <a:p>
              <a:pPr algn="r"/>
              <a:r>
                <a:rPr lang="en-US" dirty="0"/>
                <a:t>sprinter van</a:t>
              </a:r>
            </a:p>
          </p:txBody>
        </p:sp>
      </p:grpSp>
      <p:sp>
        <p:nvSpPr>
          <p:cNvPr id="32" name="Cloud Callout 31"/>
          <p:cNvSpPr/>
          <p:nvPr/>
        </p:nvSpPr>
        <p:spPr>
          <a:xfrm>
            <a:off x="4654456" y="1788345"/>
            <a:ext cx="3121575" cy="1445719"/>
          </a:xfrm>
          <a:prstGeom prst="cloudCallout">
            <a:avLst>
              <a:gd name="adj1" fmla="val -46612"/>
              <a:gd name="adj2" fmla="val 20540"/>
            </a:avLst>
          </a:prstGeom>
          <a:gradFill flip="none" rotWithShape="1">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074821" y="4875679"/>
            <a:ext cx="272716" cy="2245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3442417" y="5138448"/>
            <a:ext cx="3810241"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381920" y="3046537"/>
            <a:ext cx="2505856" cy="18291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47" idx="2"/>
          </p:cNvCxnSpPr>
          <p:nvPr/>
        </p:nvCxnSpPr>
        <p:spPr>
          <a:xfrm flipH="1" flipV="1">
            <a:off x="1925989" y="2539436"/>
            <a:ext cx="3111421" cy="2336244"/>
          </a:xfrm>
          <a:prstGeom prst="line">
            <a:avLst/>
          </a:prstGeom>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934022" y="4191637"/>
            <a:ext cx="739305" cy="646331"/>
          </a:xfrm>
          <a:prstGeom prst="rect">
            <a:avLst/>
          </a:prstGeom>
          <a:noFill/>
        </p:spPr>
        <p:txBody>
          <a:bodyPr wrap="none" rtlCol="0">
            <a:spAutoFit/>
          </a:bodyPr>
          <a:lstStyle/>
          <a:p>
            <a:r>
              <a:rPr lang="en-US" dirty="0" smtClean="0"/>
              <a:t>Wind </a:t>
            </a:r>
          </a:p>
          <a:p>
            <a:r>
              <a:rPr lang="en-US" dirty="0" err="1" smtClean="0"/>
              <a:t>lidar</a:t>
            </a:r>
            <a:endParaRPr lang="en-US" dirty="0"/>
          </a:p>
        </p:txBody>
      </p:sp>
      <p:sp>
        <p:nvSpPr>
          <p:cNvPr id="17" name="Oval 16"/>
          <p:cNvSpPr/>
          <p:nvPr/>
        </p:nvSpPr>
        <p:spPr>
          <a:xfrm>
            <a:off x="5688991" y="4032088"/>
            <a:ext cx="344510" cy="3445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839326" y="4395537"/>
            <a:ext cx="64169" cy="513347"/>
          </a:xfrm>
          <a:custGeom>
            <a:avLst/>
            <a:gdLst>
              <a:gd name="connsiteX0" fmla="*/ 32085 w 64169"/>
              <a:gd name="connsiteY0" fmla="*/ 0 h 513347"/>
              <a:gd name="connsiteX1" fmla="*/ 16042 w 64169"/>
              <a:gd name="connsiteY1" fmla="*/ 192505 h 513347"/>
              <a:gd name="connsiteX2" fmla="*/ 0 w 64169"/>
              <a:gd name="connsiteY2" fmla="*/ 240631 h 513347"/>
              <a:gd name="connsiteX3" fmla="*/ 16042 w 64169"/>
              <a:gd name="connsiteY3" fmla="*/ 401052 h 513347"/>
              <a:gd name="connsiteX4" fmla="*/ 64169 w 64169"/>
              <a:gd name="connsiteY4" fmla="*/ 513347 h 513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69" h="513347">
                <a:moveTo>
                  <a:pt x="32085" y="0"/>
                </a:moveTo>
                <a:cubicBezTo>
                  <a:pt x="26737" y="64168"/>
                  <a:pt x="24552" y="128679"/>
                  <a:pt x="16042" y="192505"/>
                </a:cubicBezTo>
                <a:cubicBezTo>
                  <a:pt x="13807" y="209266"/>
                  <a:pt x="0" y="223721"/>
                  <a:pt x="0" y="240631"/>
                </a:cubicBezTo>
                <a:cubicBezTo>
                  <a:pt x="0" y="294371"/>
                  <a:pt x="6138" y="348232"/>
                  <a:pt x="16042" y="401052"/>
                </a:cubicBezTo>
                <a:cubicBezTo>
                  <a:pt x="31954" y="485915"/>
                  <a:pt x="28364" y="477542"/>
                  <a:pt x="64169" y="51334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839326" y="4837968"/>
            <a:ext cx="64169" cy="70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839326" y="4486271"/>
            <a:ext cx="1327671" cy="369332"/>
          </a:xfrm>
          <a:prstGeom prst="rect">
            <a:avLst/>
          </a:prstGeom>
          <a:noFill/>
        </p:spPr>
        <p:txBody>
          <a:bodyPr wrap="none" rtlCol="0">
            <a:spAutoFit/>
          </a:bodyPr>
          <a:lstStyle/>
          <a:p>
            <a:r>
              <a:rPr lang="en-US" dirty="0" smtClean="0"/>
              <a:t>radiosondes</a:t>
            </a:r>
            <a:endParaRPr lang="en-US" dirty="0"/>
          </a:p>
        </p:txBody>
      </p:sp>
      <p:sp>
        <p:nvSpPr>
          <p:cNvPr id="4" name="6-Point Star 3"/>
          <p:cNvSpPr/>
          <p:nvPr/>
        </p:nvSpPr>
        <p:spPr>
          <a:xfrm>
            <a:off x="2894119" y="3046536"/>
            <a:ext cx="221957" cy="145267"/>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095162" y="2954985"/>
            <a:ext cx="741998" cy="369332"/>
          </a:xfrm>
          <a:prstGeom prst="rect">
            <a:avLst/>
          </a:prstGeom>
          <a:noFill/>
        </p:spPr>
        <p:txBody>
          <a:bodyPr wrap="none" rtlCol="0">
            <a:spAutoFit/>
          </a:bodyPr>
          <a:lstStyle/>
          <a:p>
            <a:r>
              <a:rPr lang="en-US" dirty="0" smtClean="0"/>
              <a:t>drone</a:t>
            </a:r>
            <a:endParaRPr lang="en-US" dirty="0"/>
          </a:p>
        </p:txBody>
      </p:sp>
    </p:spTree>
    <p:extLst>
      <p:ext uri="{BB962C8B-B14F-4D97-AF65-F5344CB8AC3E}">
        <p14:creationId xmlns:p14="http://schemas.microsoft.com/office/powerpoint/2010/main" val="31267821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2513"/>
          </a:xfrm>
        </p:spPr>
        <p:txBody>
          <a:bodyPr/>
          <a:lstStyle/>
          <a:p>
            <a:r>
              <a:rPr lang="en-US" dirty="0" smtClean="0"/>
              <a:t>Agenda</a:t>
            </a:r>
            <a:endParaRPr lang="en-US" dirty="0"/>
          </a:p>
        </p:txBody>
      </p:sp>
      <p:sp>
        <p:nvSpPr>
          <p:cNvPr id="3" name="Content Placeholder 2"/>
          <p:cNvSpPr>
            <a:spLocks noGrp="1"/>
          </p:cNvSpPr>
          <p:nvPr>
            <p:ph idx="1"/>
          </p:nvPr>
        </p:nvSpPr>
        <p:spPr>
          <a:xfrm>
            <a:off x="838199" y="1582614"/>
            <a:ext cx="9747739" cy="4756639"/>
          </a:xfrm>
        </p:spPr>
        <p:txBody>
          <a:bodyPr>
            <a:normAutofit fontScale="70000" lnSpcReduction="20000"/>
          </a:bodyPr>
          <a:lstStyle/>
          <a:p>
            <a:pPr marL="514350" indent="-514350">
              <a:buFont typeface="+mj-lt"/>
              <a:buAutoNum type="arabicPeriod"/>
            </a:pPr>
            <a:r>
              <a:rPr lang="en-US" dirty="0"/>
              <a:t>I</a:t>
            </a:r>
            <a:r>
              <a:rPr lang="en-US" dirty="0" smtClean="0"/>
              <a:t>ntroduction </a:t>
            </a:r>
            <a:r>
              <a:rPr lang="en-US" dirty="0"/>
              <a:t>to Matthew and Dan (though most of you have met them already by </a:t>
            </a:r>
            <a:r>
              <a:rPr lang="en-US" dirty="0" smtClean="0"/>
              <a:t>now)</a:t>
            </a:r>
          </a:p>
          <a:p>
            <a:pPr marL="514350" indent="-514350">
              <a:buFont typeface="+mj-lt"/>
              <a:buAutoNum type="arabicPeriod"/>
            </a:pPr>
            <a:endParaRPr lang="en-US" sz="400" dirty="0" smtClean="0"/>
          </a:p>
          <a:p>
            <a:pPr marL="514350" indent="-514350">
              <a:buFont typeface="+mj-lt"/>
              <a:buAutoNum type="arabicPeriod"/>
            </a:pPr>
            <a:r>
              <a:rPr lang="en-US" dirty="0" smtClean="0"/>
              <a:t>Decisions </a:t>
            </a:r>
            <a:r>
              <a:rPr lang="en-US" dirty="0"/>
              <a:t>about the LIDAR and weather balloon launch </a:t>
            </a:r>
            <a:r>
              <a:rPr lang="en-US" dirty="0" smtClean="0"/>
              <a:t>locations</a:t>
            </a:r>
          </a:p>
          <a:p>
            <a:pPr marL="514350" indent="-514350">
              <a:buFont typeface="+mj-lt"/>
              <a:buAutoNum type="arabicPeriod"/>
            </a:pPr>
            <a:endParaRPr lang="en-US" sz="400" dirty="0" smtClean="0"/>
          </a:p>
          <a:p>
            <a:pPr marL="514350" indent="-514350">
              <a:buFont typeface="+mj-lt"/>
              <a:buAutoNum type="arabicPeriod"/>
            </a:pPr>
            <a:r>
              <a:rPr lang="en-US" dirty="0"/>
              <a:t>W</a:t>
            </a:r>
            <a:r>
              <a:rPr lang="en-US" dirty="0" smtClean="0"/>
              <a:t>eather </a:t>
            </a:r>
            <a:r>
              <a:rPr lang="en-US" dirty="0"/>
              <a:t>forecasting/reporting plans for the IOP (Intensive Operations </a:t>
            </a:r>
            <a:r>
              <a:rPr lang="en-US" dirty="0" smtClean="0"/>
              <a:t>Period)</a:t>
            </a:r>
          </a:p>
          <a:p>
            <a:pPr marL="514350" indent="-514350">
              <a:buFont typeface="+mj-lt"/>
              <a:buAutoNum type="arabicPeriod"/>
            </a:pPr>
            <a:endParaRPr lang="en-US" sz="400" dirty="0" smtClean="0"/>
          </a:p>
          <a:p>
            <a:pPr marL="514350" indent="-514350">
              <a:buFont typeface="+mj-lt"/>
              <a:buAutoNum type="arabicPeriod"/>
            </a:pPr>
            <a:r>
              <a:rPr lang="en-US" dirty="0"/>
              <a:t>W</a:t>
            </a:r>
            <a:r>
              <a:rPr lang="en-US" dirty="0" smtClean="0"/>
              <a:t>eather </a:t>
            </a:r>
            <a:r>
              <a:rPr lang="en-US" dirty="0"/>
              <a:t>tripod and met sensor deployment </a:t>
            </a:r>
            <a:r>
              <a:rPr lang="en-US" dirty="0" smtClean="0"/>
              <a:t>plans/schedule</a:t>
            </a:r>
          </a:p>
          <a:p>
            <a:pPr marL="514350" indent="-514350">
              <a:buFont typeface="+mj-lt"/>
              <a:buAutoNum type="arabicPeriod"/>
            </a:pPr>
            <a:endParaRPr lang="en-US" sz="400" dirty="0" smtClean="0"/>
          </a:p>
          <a:p>
            <a:pPr marL="514350" indent="-514350">
              <a:buFont typeface="+mj-lt"/>
              <a:buAutoNum type="arabicPeriod"/>
            </a:pPr>
            <a:r>
              <a:rPr lang="en-US" dirty="0" smtClean="0"/>
              <a:t>Purchases </a:t>
            </a:r>
            <a:r>
              <a:rPr lang="en-US" dirty="0"/>
              <a:t>that need to be made soon (e.g. </a:t>
            </a:r>
            <a:r>
              <a:rPr lang="en-US" dirty="0" smtClean="0"/>
              <a:t>radiosondes)</a:t>
            </a:r>
          </a:p>
          <a:p>
            <a:pPr marL="514350" indent="-514350">
              <a:buFont typeface="+mj-lt"/>
              <a:buAutoNum type="arabicPeriod"/>
            </a:pPr>
            <a:endParaRPr lang="en-US" sz="500" dirty="0" smtClean="0"/>
          </a:p>
          <a:p>
            <a:pPr marL="514350" indent="-514350">
              <a:buFont typeface="+mj-lt"/>
              <a:buAutoNum type="arabicPeriod"/>
            </a:pPr>
            <a:r>
              <a:rPr lang="en-US" dirty="0"/>
              <a:t>C</a:t>
            </a:r>
            <a:r>
              <a:rPr lang="en-US" dirty="0" smtClean="0"/>
              <a:t>loud </a:t>
            </a:r>
            <a:r>
              <a:rPr lang="en-US" dirty="0"/>
              <a:t>water collection (at least for this summer; the </a:t>
            </a:r>
            <a:r>
              <a:rPr lang="en-US" dirty="0" err="1"/>
              <a:t>longterm</a:t>
            </a:r>
            <a:r>
              <a:rPr lang="en-US" dirty="0"/>
              <a:t> plans are a </a:t>
            </a:r>
            <a:r>
              <a:rPr lang="en-US" dirty="0" smtClean="0"/>
              <a:t>bigger issue)</a:t>
            </a:r>
          </a:p>
          <a:p>
            <a:pPr marL="514350" indent="-514350">
              <a:buFont typeface="+mj-lt"/>
              <a:buAutoNum type="arabicPeriod"/>
            </a:pPr>
            <a:endParaRPr lang="en-US" sz="500" dirty="0" smtClean="0"/>
          </a:p>
          <a:p>
            <a:pPr marL="514350" indent="-514350">
              <a:buFont typeface="+mj-lt"/>
              <a:buAutoNum type="arabicPeriod"/>
            </a:pPr>
            <a:r>
              <a:rPr lang="en-US" dirty="0"/>
              <a:t>M</a:t>
            </a:r>
            <a:r>
              <a:rPr lang="en-US" dirty="0" smtClean="0"/>
              <a:t>y </a:t>
            </a:r>
            <a:r>
              <a:rPr lang="en-US" dirty="0"/>
              <a:t>next trip to the WFM with Dan (~June 19) to install aerosol instrumentation at the </a:t>
            </a:r>
            <a:r>
              <a:rPr lang="en-US" dirty="0" smtClean="0"/>
              <a:t>summit</a:t>
            </a:r>
          </a:p>
          <a:p>
            <a:pPr marL="514350" indent="-514350">
              <a:buFont typeface="+mj-lt"/>
              <a:buAutoNum type="arabicPeriod"/>
            </a:pPr>
            <a:endParaRPr lang="en-US" sz="500" dirty="0" smtClean="0"/>
          </a:p>
          <a:p>
            <a:pPr marL="514350" indent="-514350">
              <a:buFont typeface="+mj-lt"/>
              <a:buAutoNum type="arabicPeriod"/>
            </a:pPr>
            <a:r>
              <a:rPr lang="en-US" dirty="0"/>
              <a:t>P</a:t>
            </a:r>
            <a:r>
              <a:rPr lang="en-US" dirty="0" smtClean="0"/>
              <a:t>rogress </a:t>
            </a:r>
            <a:r>
              <a:rPr lang="en-US" dirty="0"/>
              <a:t>anyone wants to report or other important issues that need to be addressed</a:t>
            </a:r>
            <a:r>
              <a:rPr lang="en-US" dirty="0" smtClean="0"/>
              <a:t>.</a:t>
            </a:r>
            <a:endParaRPr lang="en-US" dirty="0"/>
          </a:p>
          <a:p>
            <a:endParaRPr lang="en-US" dirty="0"/>
          </a:p>
        </p:txBody>
      </p:sp>
    </p:spTree>
    <p:extLst>
      <p:ext uri="{BB962C8B-B14F-4D97-AF65-F5344CB8AC3E}">
        <p14:creationId xmlns:p14="http://schemas.microsoft.com/office/powerpoint/2010/main" val="1045846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0"/>
            <a:ext cx="10972800" cy="6860692"/>
          </a:xfrm>
          <a:prstGeom prst="rect">
            <a:avLst/>
          </a:prstGeom>
        </p:spPr>
      </p:pic>
      <p:sp>
        <p:nvSpPr>
          <p:cNvPr id="5" name="TextBox 4"/>
          <p:cNvSpPr txBox="1"/>
          <p:nvPr/>
        </p:nvSpPr>
        <p:spPr>
          <a:xfrm>
            <a:off x="3015915" y="5320461"/>
            <a:ext cx="2500493" cy="1200329"/>
          </a:xfrm>
          <a:prstGeom prst="rect">
            <a:avLst/>
          </a:prstGeom>
          <a:noFill/>
        </p:spPr>
        <p:txBody>
          <a:bodyPr wrap="none" rtlCol="0">
            <a:spAutoFit/>
          </a:bodyPr>
          <a:lstStyle/>
          <a:p>
            <a:r>
              <a:rPr lang="en-US" sz="2400" b="1" dirty="0" smtClean="0">
                <a:solidFill>
                  <a:schemeClr val="bg1"/>
                </a:solidFill>
              </a:rPr>
              <a:t>Sprinter Van</a:t>
            </a:r>
          </a:p>
          <a:p>
            <a:r>
              <a:rPr lang="en-US" sz="2400" b="1" dirty="0" smtClean="0">
                <a:solidFill>
                  <a:schemeClr val="bg1"/>
                </a:solidFill>
              </a:rPr>
              <a:t>Weather Station 1</a:t>
            </a:r>
          </a:p>
          <a:p>
            <a:r>
              <a:rPr lang="en-US" sz="2400" b="1" dirty="0" smtClean="0">
                <a:solidFill>
                  <a:schemeClr val="bg1"/>
                </a:solidFill>
              </a:rPr>
              <a:t>~ 4100 </a:t>
            </a:r>
            <a:r>
              <a:rPr lang="en-US" sz="2400" b="1" dirty="0" err="1" smtClean="0">
                <a:solidFill>
                  <a:schemeClr val="bg1"/>
                </a:solidFill>
              </a:rPr>
              <a:t>ft</a:t>
            </a:r>
            <a:endParaRPr lang="en-US" sz="2400" b="1" dirty="0">
              <a:solidFill>
                <a:schemeClr val="bg1"/>
              </a:solidFill>
            </a:endParaRPr>
          </a:p>
        </p:txBody>
      </p:sp>
      <p:sp>
        <p:nvSpPr>
          <p:cNvPr id="7" name="TextBox 6"/>
          <p:cNvSpPr txBox="1"/>
          <p:nvPr/>
        </p:nvSpPr>
        <p:spPr>
          <a:xfrm>
            <a:off x="7443537" y="1435413"/>
            <a:ext cx="2500493" cy="1200329"/>
          </a:xfrm>
          <a:prstGeom prst="rect">
            <a:avLst/>
          </a:prstGeom>
          <a:noFill/>
        </p:spPr>
        <p:txBody>
          <a:bodyPr wrap="none" rtlCol="0">
            <a:spAutoFit/>
          </a:bodyPr>
          <a:lstStyle/>
          <a:p>
            <a:r>
              <a:rPr lang="en-US" sz="2400" b="1" dirty="0" smtClean="0">
                <a:solidFill>
                  <a:schemeClr val="bg1"/>
                </a:solidFill>
              </a:rPr>
              <a:t>Weather Station 2</a:t>
            </a:r>
          </a:p>
          <a:p>
            <a:r>
              <a:rPr lang="en-US" sz="2400" b="1" dirty="0" err="1" smtClean="0">
                <a:solidFill>
                  <a:schemeClr val="bg1"/>
                </a:solidFill>
              </a:rPr>
              <a:t>Parsivel</a:t>
            </a:r>
            <a:r>
              <a:rPr lang="en-US" sz="2400" b="1" dirty="0" smtClean="0">
                <a:solidFill>
                  <a:schemeClr val="bg1"/>
                </a:solidFill>
              </a:rPr>
              <a:t> </a:t>
            </a:r>
            <a:r>
              <a:rPr lang="en-US" sz="2400" b="1" dirty="0" smtClean="0">
                <a:solidFill>
                  <a:schemeClr val="bg1"/>
                </a:solidFill>
              </a:rPr>
              <a:t>2?</a:t>
            </a:r>
          </a:p>
          <a:p>
            <a:r>
              <a:rPr lang="en-US" sz="2400" b="1" dirty="0" smtClean="0">
                <a:solidFill>
                  <a:schemeClr val="bg1"/>
                </a:solidFill>
              </a:rPr>
              <a:t>~ 4600 </a:t>
            </a:r>
            <a:r>
              <a:rPr lang="en-US" sz="2400" b="1" dirty="0" err="1" smtClean="0">
                <a:solidFill>
                  <a:schemeClr val="bg1"/>
                </a:solidFill>
              </a:rPr>
              <a:t>ft</a:t>
            </a:r>
            <a:endParaRPr lang="en-US" sz="2400" b="1" dirty="0">
              <a:solidFill>
                <a:schemeClr val="bg1"/>
              </a:solidFill>
            </a:endParaRPr>
          </a:p>
        </p:txBody>
      </p:sp>
      <p:sp>
        <p:nvSpPr>
          <p:cNvPr id="8" name="TextBox 7"/>
          <p:cNvSpPr txBox="1"/>
          <p:nvPr/>
        </p:nvSpPr>
        <p:spPr>
          <a:xfrm>
            <a:off x="8843352" y="92862"/>
            <a:ext cx="1303562" cy="461665"/>
          </a:xfrm>
          <a:prstGeom prst="rect">
            <a:avLst/>
          </a:prstGeom>
          <a:noFill/>
        </p:spPr>
        <p:txBody>
          <a:bodyPr wrap="none" rtlCol="0">
            <a:spAutoFit/>
          </a:bodyPr>
          <a:lstStyle/>
          <a:p>
            <a:r>
              <a:rPr lang="en-US" sz="2400" b="1" dirty="0" smtClean="0">
                <a:solidFill>
                  <a:schemeClr val="bg1"/>
                </a:solidFill>
              </a:rPr>
              <a:t>~ 4860 </a:t>
            </a:r>
            <a:r>
              <a:rPr lang="en-US" sz="2400" b="1" dirty="0" err="1" smtClean="0">
                <a:solidFill>
                  <a:schemeClr val="bg1"/>
                </a:solidFill>
              </a:rPr>
              <a:t>ft</a:t>
            </a:r>
            <a:endParaRPr lang="en-US" sz="2400" b="1" dirty="0">
              <a:solidFill>
                <a:schemeClr val="bg1"/>
              </a:solidFill>
            </a:endParaRPr>
          </a:p>
        </p:txBody>
      </p:sp>
    </p:spTree>
    <p:extLst>
      <p:ext uri="{BB962C8B-B14F-4D97-AF65-F5344CB8AC3E}">
        <p14:creationId xmlns:p14="http://schemas.microsoft.com/office/powerpoint/2010/main" val="1328057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20345" t="7016" b="4810"/>
          <a:stretch/>
        </p:blipFill>
        <p:spPr>
          <a:xfrm>
            <a:off x="593316" y="5411"/>
            <a:ext cx="11005367" cy="6852589"/>
          </a:xfrm>
          <a:prstGeom prst="rect">
            <a:avLst/>
          </a:prstGeom>
        </p:spPr>
      </p:pic>
    </p:spTree>
    <p:extLst>
      <p:ext uri="{BB962C8B-B14F-4D97-AF65-F5344CB8AC3E}">
        <p14:creationId xmlns:p14="http://schemas.microsoft.com/office/powerpoint/2010/main" val="242192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0"/>
            <a:ext cx="10957033" cy="6858000"/>
          </a:xfrm>
          <a:prstGeom prst="rect">
            <a:avLst/>
          </a:prstGeom>
        </p:spPr>
      </p:pic>
    </p:spTree>
    <p:extLst>
      <p:ext uri="{BB962C8B-B14F-4D97-AF65-F5344CB8AC3E}">
        <p14:creationId xmlns:p14="http://schemas.microsoft.com/office/powerpoint/2010/main" val="71624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548" y="158583"/>
            <a:ext cx="2646950" cy="741780"/>
          </a:xfrm>
        </p:spPr>
        <p:txBody>
          <a:bodyPr>
            <a:normAutofit/>
          </a:bodyPr>
          <a:lstStyle/>
          <a:p>
            <a:r>
              <a:rPr lang="en-US" dirty="0" smtClean="0"/>
              <a:t>FSSP</a:t>
            </a:r>
            <a:endParaRPr lang="en-US" dirty="0"/>
          </a:p>
        </p:txBody>
      </p:sp>
      <p:pic>
        <p:nvPicPr>
          <p:cNvPr id="4" name="Content Placeholder 3"/>
          <p:cNvPicPr>
            <a:picLocks noGrp="1" noChangeAspect="1"/>
          </p:cNvPicPr>
          <p:nvPr>
            <p:ph idx="1"/>
          </p:nvPr>
        </p:nvPicPr>
        <p:blipFill>
          <a:blip r:embed="rId2"/>
          <a:stretch>
            <a:fillRect/>
          </a:stretch>
        </p:blipFill>
        <p:spPr>
          <a:xfrm>
            <a:off x="3048003" y="0"/>
            <a:ext cx="9143998" cy="6858000"/>
          </a:xfrm>
          <a:prstGeom prst="rect">
            <a:avLst/>
          </a:prstGeom>
        </p:spPr>
      </p:pic>
      <p:pic>
        <p:nvPicPr>
          <p:cNvPr id="7" name="Content Placeholder 5"/>
          <p:cNvPicPr>
            <a:picLocks noChangeAspect="1"/>
          </p:cNvPicPr>
          <p:nvPr/>
        </p:nvPicPr>
        <p:blipFill>
          <a:blip r:embed="rId3"/>
          <a:stretch>
            <a:fillRect/>
          </a:stretch>
        </p:blipFill>
        <p:spPr>
          <a:xfrm>
            <a:off x="0" y="2971800"/>
            <a:ext cx="5181600" cy="3886200"/>
          </a:xfrm>
          <a:prstGeom prst="rect">
            <a:avLst/>
          </a:prstGeom>
        </p:spPr>
      </p:pic>
      <p:pic>
        <p:nvPicPr>
          <p:cNvPr id="9" name="Picture 8"/>
          <p:cNvPicPr>
            <a:picLocks noChangeAspect="1"/>
          </p:cNvPicPr>
          <p:nvPr/>
        </p:nvPicPr>
        <p:blipFill>
          <a:blip r:embed="rId4"/>
          <a:stretch>
            <a:fillRect/>
          </a:stretch>
        </p:blipFill>
        <p:spPr>
          <a:xfrm>
            <a:off x="7363326" y="158015"/>
            <a:ext cx="4636170" cy="2469030"/>
          </a:xfrm>
          <a:prstGeom prst="rect">
            <a:avLst/>
          </a:prstGeom>
        </p:spPr>
      </p:pic>
      <p:sp>
        <p:nvSpPr>
          <p:cNvPr id="10" name="Content Placeholder 2"/>
          <p:cNvSpPr txBox="1">
            <a:spLocks/>
          </p:cNvSpPr>
          <p:nvPr/>
        </p:nvSpPr>
        <p:spPr>
          <a:xfrm>
            <a:off x="98259" y="739943"/>
            <a:ext cx="3445042" cy="22779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need to compare  with Gerber LWC</a:t>
            </a:r>
          </a:p>
          <a:p>
            <a:r>
              <a:rPr lang="en-US" dirty="0" smtClean="0"/>
              <a:t>need to determine particle velocities</a:t>
            </a:r>
          </a:p>
          <a:p>
            <a:r>
              <a:rPr lang="en-US" dirty="0" smtClean="0"/>
              <a:t>Needs to be hardened for severe weather</a:t>
            </a:r>
            <a:endParaRPr lang="en-US" dirty="0"/>
          </a:p>
        </p:txBody>
      </p:sp>
    </p:spTree>
    <p:extLst>
      <p:ext uri="{BB962C8B-B14F-4D97-AF65-F5344CB8AC3E}">
        <p14:creationId xmlns:p14="http://schemas.microsoft.com/office/powerpoint/2010/main" val="3296964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2370</TotalTime>
  <Words>771</Words>
  <Application>Microsoft Office PowerPoint</Application>
  <PresentationFormat>Widescreen</PresentationFormat>
  <Paragraphs>112</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Pilot Study Deployment Plan</vt:lpstr>
      <vt:lpstr>Pilot Study Deployment Plan</vt:lpstr>
      <vt:lpstr>Pilot Study Deployment Plan</vt:lpstr>
      <vt:lpstr>Pilot Study Deployment Plan</vt:lpstr>
      <vt:lpstr>Agenda</vt:lpstr>
      <vt:lpstr>PowerPoint Presentation</vt:lpstr>
      <vt:lpstr>PowerPoint Presentation</vt:lpstr>
      <vt:lpstr>PowerPoint Presentation</vt:lpstr>
      <vt:lpstr>FSSP</vt:lpstr>
      <vt:lpstr>Parsivel Disdrometer</vt:lpstr>
      <vt:lpstr>Instrument Install Schedule (silo)</vt:lpstr>
      <vt:lpstr>Sprinter Van</vt:lpstr>
      <vt:lpstr>AirBNB for 2 week “Intensive Operations Period”</vt:lpstr>
      <vt:lpstr>AirBNB for 2 week “Intensive Operations Period”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dc:creator>
  <cp:lastModifiedBy>Sara</cp:lastModifiedBy>
  <cp:revision>68</cp:revision>
  <dcterms:created xsi:type="dcterms:W3CDTF">2017-01-05T18:23:53Z</dcterms:created>
  <dcterms:modified xsi:type="dcterms:W3CDTF">2017-06-12T14:57:26Z</dcterms:modified>
</cp:coreProperties>
</file>