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5" r:id="rId9"/>
    <p:sldId id="269" r:id="rId10"/>
    <p:sldId id="275" r:id="rId11"/>
    <p:sldId id="276" r:id="rId12"/>
    <p:sldId id="272" r:id="rId13"/>
    <p:sldId id="273" r:id="rId14"/>
    <p:sldId id="274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AA9AC-E426-4F11-A73C-A50107A142BA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EB190-C99C-47E9-93A3-E2ADCC005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in clouds, get radiative impacts (particles scatter and absorb incoming solar radiation and light backscattered from clouds), transport of pollutants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C8F9-F2C9-4AD9-81FB-4C2674A041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Overnight sample: 250 mL to ALSC, rest to me</a:t>
            </a:r>
          </a:p>
          <a:p>
            <a:r>
              <a:rPr lang="en-US" dirty="0"/>
              <a:t>Hourly samples: half to ALSC (get combined into 12-hour sample), half to me, ALSC gets 250 mL for sure (was never an issue when we sampled)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B190-C99C-47E9-93A3-E2ADCC005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3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Ferrozine image: http://www.chemistry.wustl.edu/~edudev/LabTutorials/Ferritin/feferr.html</a:t>
            </a:r>
          </a:p>
          <a:p>
            <a:r>
              <a:rPr lang="en-US" dirty="0" err="1"/>
              <a:t>Mn</a:t>
            </a:r>
            <a:r>
              <a:rPr lang="en-US" dirty="0"/>
              <a:t>(ii) image: Hach company,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B190-C99C-47E9-93A3-E2ADCC0052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1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UMBC=University of Maryland Baltimore County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EB190-C99C-47E9-93A3-E2ADCC0052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45EE-409B-4815-AE03-65499E98E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7DA6A-766F-45BB-8824-2BBE7AD5C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9EF4F-0974-4B24-BBA9-C930106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E0438-D7D7-44E1-9D38-4E59821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6C012-D374-4C3C-90EF-AC0806EB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7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8EB4B-0485-40FF-84AA-B7E7474E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48918-0B08-4099-937E-0093AB7D6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8119F-5F17-4A56-9171-683CA3E6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128E6-1885-406B-9252-714141D0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3843-33CB-4E15-80CF-561DC1B5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08C5C-17E7-49E5-A04A-A78B5B1F8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10153-5F28-4288-B307-3241FD59A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10176-7F5A-410E-A512-CBFEEEA3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14A1-B2F5-427A-9DD5-8A1A34A41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A0D12-847F-44E2-85C7-129BC796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5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4EBF-B5A4-495F-8BF4-4B087FB2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363A3-3FD1-488D-B3E9-F259C9CFB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F4783-FA09-4068-B604-40840AD7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A0E02-5A09-408A-99C4-797B603D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F2B1B-953F-4B07-B830-A548B891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ADCF-FECE-479A-962A-67CD058D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450C1-8931-460C-A581-5AB5D4F2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91587-31D1-4299-B083-2B73F995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CDEC9-D1F7-494D-AE6A-DBC30125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8C1D-6D6F-41A0-B3B8-3D92299F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D8BAE-7B71-4723-A628-2D6FDDEF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0080-7FE7-4382-AC58-EECC1E2C3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E383D-3273-4E9A-9A0F-96EF04835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2ACB2F-AADC-4419-948B-AA4035368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65BE0-DA4F-4DDA-844E-8CE7B2F1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7BE24-B641-4621-9C17-F01F725C6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41BE-8C73-4C0E-A254-0C2A0690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BCDA4-74F9-4CBF-842F-7F30936CC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13F60-0977-489B-9273-735617956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72275-D50D-4848-8DE4-FB38BD0A9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B7FE6-7B24-42AD-A3B0-866138C4A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6EDB5-0EBD-4E50-8E47-A103487B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151A93-F162-4B37-B046-39F5DE3C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55B24-C6A0-4AD2-AF26-353A44CA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1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ACBC-BB50-441A-9D51-8DBC6EC4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44209E-9718-4E41-A764-05C36320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543F7-6313-45A3-8367-E91D50E5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B6FB-9F2C-487F-9FF6-5FFF2CD0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E9816-A676-4B2A-9E87-CDC02AD0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76C88-EB9C-467C-8B1B-B457A5B6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4E8FE-83CF-4B08-A66D-5D187D945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3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8B39C-BC88-4288-B81C-8FD19A2A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F463-2B68-4AFA-92F1-5A4AF5596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B5A8D-53BC-434E-81E2-DA755EECF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04358-5440-417E-9C81-60730CA5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75E84-9A52-4E79-BDB4-0C0D2915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63029-3537-4024-B16F-456DE2DE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900E-FA77-4EE1-8DA3-BD89100A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93C530-B4DB-48B6-B787-5CA8877F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C9D0A-5F72-4FF9-874E-A7FBA85EE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012C3-8788-495A-BACF-3AF75EA2F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78D00-7095-43F8-9338-8633112F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48BF-419A-4043-A48C-0D384424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D5265B-6DE0-4B4D-BB02-0F3ADBAE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52271-299C-469B-9C6B-689662434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C797-857D-4AD1-97E9-22790F5EC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F320-6FCF-4406-9D81-5D48665B21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32CA0-BCFE-4078-B668-578321B96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7A166-A2C1-4C39-BC1D-E0D70392A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100B1-8AD9-47E8-941C-43E2DAD6C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10AB3-BAD3-4B7C-BBE1-0E31843E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49" y="-18430"/>
            <a:ext cx="9168573" cy="68764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E502E-1165-44DC-8376-72F375174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57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CPOC Pilot Study:</a:t>
            </a:r>
            <a:b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Cloud Collection and Chemical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7BC5D-2444-4681-ABF3-F64694B28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11278"/>
            <a:ext cx="9144000" cy="120630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Amy Christiansen</a:t>
            </a:r>
          </a:p>
          <a:p>
            <a:r>
              <a:rPr lang="en-US" dirty="0">
                <a:solidFill>
                  <a:schemeClr val="bg2"/>
                </a:solidFill>
              </a:rPr>
              <a:t>August 24, 2017</a:t>
            </a:r>
          </a:p>
        </p:txBody>
      </p:sp>
    </p:spTree>
    <p:extLst>
      <p:ext uri="{BB962C8B-B14F-4D97-AF65-F5344CB8AC3E}">
        <p14:creationId xmlns:p14="http://schemas.microsoft.com/office/powerpoint/2010/main" val="312018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FE4AAC-53EF-4377-9BFE-60DD60AFB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8803" cy="4065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5B15F4-BBDA-4389-833D-3020A8CB1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06" y="3018819"/>
            <a:ext cx="6621194" cy="3839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ADE115-6DDD-487F-B471-A853B7221FE3}"/>
              </a:ext>
            </a:extLst>
          </p:cNvPr>
          <p:cNvSpPr txBox="1"/>
          <p:nvPr/>
        </p:nvSpPr>
        <p:spPr>
          <a:xfrm>
            <a:off x="7008803" y="479603"/>
            <a:ext cx="4990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Trend between LWC and accumulator volume</a:t>
            </a:r>
          </a:p>
        </p:txBody>
      </p:sp>
    </p:spTree>
    <p:extLst>
      <p:ext uri="{BB962C8B-B14F-4D97-AF65-F5344CB8AC3E}">
        <p14:creationId xmlns:p14="http://schemas.microsoft.com/office/powerpoint/2010/main" val="368794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99C7B4-B29B-48C0-AC71-05361D33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60299" cy="4037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7D705-2C89-48BD-9004-5850FC08D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38" y="3005266"/>
            <a:ext cx="6635262" cy="3852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ACF778-8B07-4F3E-891D-AC6758E1A5C2}"/>
              </a:ext>
            </a:extLst>
          </p:cNvPr>
          <p:cNvSpPr txBox="1"/>
          <p:nvPr/>
        </p:nvSpPr>
        <p:spPr>
          <a:xfrm>
            <a:off x="6709136" y="283169"/>
            <a:ext cx="5482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 strong trend between wind speed and accumulator volume, but wind may play a role</a:t>
            </a:r>
          </a:p>
        </p:txBody>
      </p:sp>
    </p:spTree>
    <p:extLst>
      <p:ext uri="{BB962C8B-B14F-4D97-AF65-F5344CB8AC3E}">
        <p14:creationId xmlns:p14="http://schemas.microsoft.com/office/powerpoint/2010/main" val="1850019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238F5-0D41-497D-9F46-234932A3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87" y="8988"/>
            <a:ext cx="5136759" cy="6849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BAAC0-1AD6-4008-8A58-9CE66E28B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9011" y="86623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4F3A1-D783-44CC-B43A-DB89BB608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801" y="3383573"/>
            <a:ext cx="5828571" cy="3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60CCD-BDC5-406D-B69F-50A8DEF7F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945" y="0"/>
            <a:ext cx="6070138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A4FCD-24C6-47A5-BA11-FA1888B12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6" y="0"/>
            <a:ext cx="5985732" cy="3380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AC25-4B0E-4B39-98FE-14C2C43B7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66" y="3380952"/>
            <a:ext cx="582828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071D16-E62D-4501-96AA-56F7A55A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0"/>
            <a:ext cx="5828571" cy="3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3CB99-9518-43E0-BFA3-53B567E7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586" y="0"/>
            <a:ext cx="5828571" cy="3380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B933D-0CF7-44B2-B07F-CA2B39595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" y="3380952"/>
            <a:ext cx="5828571" cy="33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6A533-0215-4A7C-A369-9D12E3A06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586" y="3380952"/>
            <a:ext cx="5828571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1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BCE7F1-6E23-401C-BD84-4C553601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2" y="0"/>
            <a:ext cx="5828571" cy="3380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7D1D6-12FB-4E8B-845E-D6233A6EC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03" y="0"/>
            <a:ext cx="5828571" cy="3380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A2968-3D74-4EC7-B19F-67B8ED7C8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32" y="3380952"/>
            <a:ext cx="5828571" cy="3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0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41159-618A-4C8F-85C6-3BCB01701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E633E-2457-49FB-AA9A-C290AB40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Why? Giving context to cloud chemistry</a:t>
            </a:r>
          </a:p>
          <a:p>
            <a:endParaRPr lang="en-US" dirty="0"/>
          </a:p>
          <a:p>
            <a:r>
              <a:rPr lang="en-US" dirty="0"/>
              <a:t>How we collect cloud water</a:t>
            </a:r>
          </a:p>
          <a:p>
            <a:endParaRPr lang="en-US" dirty="0"/>
          </a:p>
          <a:p>
            <a:r>
              <a:rPr lang="en-US" dirty="0"/>
              <a:t>How I (and other groups) plan to analyze samples</a:t>
            </a:r>
          </a:p>
          <a:p>
            <a:endParaRPr lang="en-US" dirty="0"/>
          </a:p>
          <a:p>
            <a:r>
              <a:rPr lang="en-US" dirty="0"/>
              <a:t>Trends in LWC, water accumulation, wind speed</a:t>
            </a:r>
          </a:p>
        </p:txBody>
      </p:sp>
    </p:spTree>
    <p:extLst>
      <p:ext uri="{BB962C8B-B14F-4D97-AF65-F5344CB8AC3E}">
        <p14:creationId xmlns:p14="http://schemas.microsoft.com/office/powerpoint/2010/main" val="30880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5856" y="276242"/>
            <a:ext cx="8529638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Cloud Processing</a:t>
            </a:r>
            <a:b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4" name="Arc 31"/>
          <p:cNvSpPr>
            <a:spLocks/>
          </p:cNvSpPr>
          <p:nvPr/>
        </p:nvSpPr>
        <p:spPr bwMode="auto">
          <a:xfrm rot="16409780" flipH="1">
            <a:off x="3730150" y="2624891"/>
            <a:ext cx="1758821" cy="481899"/>
          </a:xfrm>
          <a:custGeom>
            <a:avLst/>
            <a:gdLst>
              <a:gd name="G0" fmla="+- 20976 0 0"/>
              <a:gd name="G1" fmla="+- 0 0 0"/>
              <a:gd name="G2" fmla="+- 21600 0 0"/>
              <a:gd name="T0" fmla="*/ 40966 w 40966"/>
              <a:gd name="T1" fmla="*/ 8182 h 21600"/>
              <a:gd name="T2" fmla="*/ 0 w 40966"/>
              <a:gd name="T3" fmla="*/ 5152 h 21600"/>
              <a:gd name="T4" fmla="*/ 20976 w 40966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66" h="21600" fill="none" extrusionOk="0">
                <a:moveTo>
                  <a:pt x="40966" y="8182"/>
                </a:moveTo>
                <a:cubicBezTo>
                  <a:pt x="37644" y="16298"/>
                  <a:pt x="29745" y="21599"/>
                  <a:pt x="20976" y="21599"/>
                </a:cubicBezTo>
                <a:cubicBezTo>
                  <a:pt x="11031" y="21599"/>
                  <a:pt x="2371" y="14809"/>
                  <a:pt x="-1" y="5152"/>
                </a:cubicBezTo>
              </a:path>
              <a:path w="40966" h="21600" stroke="0" extrusionOk="0">
                <a:moveTo>
                  <a:pt x="40966" y="8182"/>
                </a:moveTo>
                <a:cubicBezTo>
                  <a:pt x="37644" y="16298"/>
                  <a:pt x="29745" y="21599"/>
                  <a:pt x="20976" y="21599"/>
                </a:cubicBezTo>
                <a:cubicBezTo>
                  <a:pt x="11031" y="21599"/>
                  <a:pt x="2371" y="14809"/>
                  <a:pt x="-1" y="5152"/>
                </a:cubicBezTo>
                <a:lnTo>
                  <a:pt x="20976" y="0"/>
                </a:lnTo>
                <a:close/>
              </a:path>
            </a:pathLst>
          </a:custGeom>
          <a:noFill/>
          <a:ln w="57150" cmpd="sng">
            <a:solidFill>
              <a:schemeClr val="accent2"/>
            </a:solidFill>
            <a:miter lim="800000"/>
            <a:headEnd type="triangle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619653" y="1647659"/>
                <a:ext cx="6382678" cy="378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Vertical redistribution of trace species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Calibri"/>
                  </a:rPr>
                  <a:t>Medium for aqueous-phase oxidation of volatile organic carbons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800" dirty="0">
                  <a:latin typeface="Calibri"/>
                  <a:cs typeface="Calibri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libri"/>
                    <a:cs typeface="Calibri"/>
                  </a:rPr>
                  <a:t>Oxidation chemistry</a:t>
                </a:r>
              </a:p>
              <a:p>
                <a:endParaRPr lang="en-US" sz="2400" dirty="0">
                  <a:latin typeface="Calibri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𝑂𝐻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3+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𝐶𝑢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𝑀𝑛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53" y="1647659"/>
                <a:ext cx="6382678" cy="3784562"/>
              </a:xfrm>
              <a:prstGeom prst="rect">
                <a:avLst/>
              </a:prstGeom>
              <a:blipFill>
                <a:blip r:embed="rId3"/>
                <a:stretch>
                  <a:fillRect l="-1719" t="-1449" r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le 64"/>
          <p:cNvSpPr/>
          <p:nvPr/>
        </p:nvSpPr>
        <p:spPr>
          <a:xfrm>
            <a:off x="3308918" y="3978514"/>
            <a:ext cx="1735667" cy="5588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WSOGs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269406" y="3600337"/>
            <a:ext cx="1735667" cy="5588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baseline="30000" dirty="0">
                <a:solidFill>
                  <a:schemeClr val="tx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b="1" dirty="0">
                <a:solidFill>
                  <a:schemeClr val="tx1"/>
                </a:solidFill>
                <a:latin typeface="Calibri"/>
                <a:cs typeface="Calibri"/>
              </a:rPr>
              <a:t>OH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2B1ADD-19F0-459F-8F3A-0C103E787F17}"/>
              </a:ext>
            </a:extLst>
          </p:cNvPr>
          <p:cNvGrpSpPr/>
          <p:nvPr/>
        </p:nvGrpSpPr>
        <p:grpSpPr>
          <a:xfrm>
            <a:off x="877338" y="701960"/>
            <a:ext cx="3759169" cy="5950794"/>
            <a:chOff x="1936077" y="764816"/>
            <a:chExt cx="3759169" cy="5950794"/>
          </a:xfrm>
        </p:grpSpPr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3141164" y="815616"/>
              <a:ext cx="203256" cy="1778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3124232" y="1222026"/>
              <a:ext cx="220189" cy="23705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3699964" y="917216"/>
              <a:ext cx="177856" cy="22861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3573020" y="12220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3920098" y="764816"/>
              <a:ext cx="186322" cy="22861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4106420" y="1222026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3801620" y="1450626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4182620" y="1526826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4487420" y="10696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4563620" y="1526826"/>
              <a:ext cx="203144" cy="20319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3573020" y="1603026"/>
              <a:ext cx="152400" cy="152400"/>
            </a:xfrm>
            <a:prstGeom prst="ellipse">
              <a:avLst/>
            </a:prstGeom>
            <a:solidFill>
              <a:srgbClr val="0070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2582373" y="2348091"/>
              <a:ext cx="2624667" cy="830997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latin typeface="Tahoma" charset="0"/>
                </a:rPr>
                <a:t>multiphase chemistry</a:t>
              </a:r>
              <a:endParaRPr lang="en-US" sz="2400" dirty="0">
                <a:latin typeface="Tahoma" charset="0"/>
              </a:endParaRPr>
            </a:p>
          </p:txBody>
        </p:sp>
        <p:sp>
          <p:nvSpPr>
            <p:cNvPr id="31770" name="Arc 26"/>
            <p:cNvSpPr>
              <a:spLocks/>
            </p:cNvSpPr>
            <p:nvPr/>
          </p:nvSpPr>
          <p:spPr bwMode="auto">
            <a:xfrm flipH="1">
              <a:off x="2472297" y="2974618"/>
              <a:ext cx="304800" cy="360363"/>
            </a:xfrm>
            <a:custGeom>
              <a:avLst/>
              <a:gdLst>
                <a:gd name="G0" fmla="+- 0 0 0"/>
                <a:gd name="G1" fmla="+- 12575 0 0"/>
                <a:gd name="G2" fmla="+- 21600 0 0"/>
                <a:gd name="T0" fmla="*/ 17562 w 21600"/>
                <a:gd name="T1" fmla="*/ 0 h 32972"/>
                <a:gd name="T2" fmla="*/ 7107 w 21600"/>
                <a:gd name="T3" fmla="*/ 32972 h 32972"/>
                <a:gd name="T4" fmla="*/ 0 w 21600"/>
                <a:gd name="T5" fmla="*/ 12575 h 32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972" fill="none" extrusionOk="0">
                  <a:moveTo>
                    <a:pt x="17562" y="-1"/>
                  </a:moveTo>
                  <a:cubicBezTo>
                    <a:pt x="20188" y="3667"/>
                    <a:pt x="21600" y="8064"/>
                    <a:pt x="21600" y="12575"/>
                  </a:cubicBezTo>
                  <a:cubicBezTo>
                    <a:pt x="21600" y="21764"/>
                    <a:pt x="15785" y="29948"/>
                    <a:pt x="7107" y="32972"/>
                  </a:cubicBezTo>
                </a:path>
                <a:path w="21600" h="32972" stroke="0" extrusionOk="0">
                  <a:moveTo>
                    <a:pt x="17562" y="-1"/>
                  </a:moveTo>
                  <a:cubicBezTo>
                    <a:pt x="20188" y="3667"/>
                    <a:pt x="21600" y="8064"/>
                    <a:pt x="21600" y="12575"/>
                  </a:cubicBezTo>
                  <a:cubicBezTo>
                    <a:pt x="21600" y="21764"/>
                    <a:pt x="15785" y="29948"/>
                    <a:pt x="7107" y="32972"/>
                  </a:cubicBezTo>
                  <a:lnTo>
                    <a:pt x="0" y="12575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Arc 27"/>
            <p:cNvSpPr>
              <a:spLocks/>
            </p:cNvSpPr>
            <p:nvPr/>
          </p:nvSpPr>
          <p:spPr bwMode="auto">
            <a:xfrm flipH="1">
              <a:off x="2623111" y="3127018"/>
              <a:ext cx="420687" cy="373063"/>
            </a:xfrm>
            <a:custGeom>
              <a:avLst/>
              <a:gdLst>
                <a:gd name="G0" fmla="+- 8202 0 0"/>
                <a:gd name="G1" fmla="+- 12575 0 0"/>
                <a:gd name="G2" fmla="+- 21600 0 0"/>
                <a:gd name="T0" fmla="*/ 25764 w 29802"/>
                <a:gd name="T1" fmla="*/ 0 h 34175"/>
                <a:gd name="T2" fmla="*/ 0 w 29802"/>
                <a:gd name="T3" fmla="*/ 32557 h 34175"/>
                <a:gd name="T4" fmla="*/ 8202 w 29802"/>
                <a:gd name="T5" fmla="*/ 12575 h 34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802" h="34175" fill="none" extrusionOk="0">
                  <a:moveTo>
                    <a:pt x="25764" y="-1"/>
                  </a:moveTo>
                  <a:cubicBezTo>
                    <a:pt x="28390" y="3667"/>
                    <a:pt x="29802" y="8064"/>
                    <a:pt x="29802" y="12575"/>
                  </a:cubicBezTo>
                  <a:cubicBezTo>
                    <a:pt x="29802" y="24504"/>
                    <a:pt x="20131" y="34175"/>
                    <a:pt x="8202" y="34175"/>
                  </a:cubicBezTo>
                  <a:cubicBezTo>
                    <a:pt x="5388" y="34174"/>
                    <a:pt x="2602" y="33625"/>
                    <a:pt x="-1" y="32557"/>
                  </a:cubicBezTo>
                </a:path>
                <a:path w="29802" h="34175" stroke="0" extrusionOk="0">
                  <a:moveTo>
                    <a:pt x="25764" y="-1"/>
                  </a:moveTo>
                  <a:cubicBezTo>
                    <a:pt x="28390" y="3667"/>
                    <a:pt x="29802" y="8064"/>
                    <a:pt x="29802" y="12575"/>
                  </a:cubicBezTo>
                  <a:cubicBezTo>
                    <a:pt x="29802" y="24504"/>
                    <a:pt x="20131" y="34175"/>
                    <a:pt x="8202" y="34175"/>
                  </a:cubicBezTo>
                  <a:cubicBezTo>
                    <a:pt x="5388" y="34174"/>
                    <a:pt x="2602" y="33625"/>
                    <a:pt x="-1" y="32557"/>
                  </a:cubicBezTo>
                  <a:lnTo>
                    <a:pt x="8202" y="12575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Arc 28"/>
            <p:cNvSpPr>
              <a:spLocks/>
            </p:cNvSpPr>
            <p:nvPr/>
          </p:nvSpPr>
          <p:spPr bwMode="auto">
            <a:xfrm flipH="1">
              <a:off x="2624697" y="2211031"/>
              <a:ext cx="457200" cy="2254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1840"/>
                <a:gd name="T2" fmla="*/ 19019 w 21600"/>
                <a:gd name="T3" fmla="*/ 31840 h 31840"/>
                <a:gd name="T4" fmla="*/ 0 w 21600"/>
                <a:gd name="T5" fmla="*/ 21600 h 31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184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174"/>
                    <a:pt x="20713" y="28692"/>
                    <a:pt x="19018" y="31839"/>
                  </a:cubicBezTo>
                </a:path>
                <a:path w="21600" h="3184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174"/>
                    <a:pt x="20713" y="28692"/>
                    <a:pt x="19018" y="3183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Arc 29"/>
            <p:cNvSpPr>
              <a:spLocks/>
            </p:cNvSpPr>
            <p:nvPr/>
          </p:nvSpPr>
          <p:spPr bwMode="auto">
            <a:xfrm flipH="1" flipV="1">
              <a:off x="2318311" y="2407881"/>
              <a:ext cx="388937" cy="642937"/>
            </a:xfrm>
            <a:custGeom>
              <a:avLst/>
              <a:gdLst>
                <a:gd name="G0" fmla="+- 409 0 0"/>
                <a:gd name="G1" fmla="+- 20161 0 0"/>
                <a:gd name="G2" fmla="+- 21600 0 0"/>
                <a:gd name="T0" fmla="*/ 8161 w 22009"/>
                <a:gd name="T1" fmla="*/ 0 h 41761"/>
                <a:gd name="T2" fmla="*/ 0 w 22009"/>
                <a:gd name="T3" fmla="*/ 41757 h 41761"/>
                <a:gd name="T4" fmla="*/ 409 w 22009"/>
                <a:gd name="T5" fmla="*/ 20161 h 4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09" h="41761" fill="none" extrusionOk="0">
                  <a:moveTo>
                    <a:pt x="8161" y="-1"/>
                  </a:moveTo>
                  <a:cubicBezTo>
                    <a:pt x="16503" y="3207"/>
                    <a:pt x="22009" y="11222"/>
                    <a:pt x="22009" y="20161"/>
                  </a:cubicBezTo>
                  <a:cubicBezTo>
                    <a:pt x="22009" y="32090"/>
                    <a:pt x="12338" y="41761"/>
                    <a:pt x="409" y="41761"/>
                  </a:cubicBezTo>
                  <a:cubicBezTo>
                    <a:pt x="272" y="41760"/>
                    <a:pt x="136" y="41759"/>
                    <a:pt x="-1" y="41757"/>
                  </a:cubicBezTo>
                </a:path>
                <a:path w="22009" h="41761" stroke="0" extrusionOk="0">
                  <a:moveTo>
                    <a:pt x="8161" y="-1"/>
                  </a:moveTo>
                  <a:cubicBezTo>
                    <a:pt x="16503" y="3207"/>
                    <a:pt x="22009" y="11222"/>
                    <a:pt x="22009" y="20161"/>
                  </a:cubicBezTo>
                  <a:cubicBezTo>
                    <a:pt x="22009" y="32090"/>
                    <a:pt x="12338" y="41761"/>
                    <a:pt x="409" y="41761"/>
                  </a:cubicBezTo>
                  <a:cubicBezTo>
                    <a:pt x="272" y="41760"/>
                    <a:pt x="136" y="41759"/>
                    <a:pt x="-1" y="41757"/>
                  </a:cubicBezTo>
                  <a:lnTo>
                    <a:pt x="409" y="20161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Arc 30"/>
            <p:cNvSpPr>
              <a:spLocks/>
            </p:cNvSpPr>
            <p:nvPr/>
          </p:nvSpPr>
          <p:spPr bwMode="auto">
            <a:xfrm flipH="1">
              <a:off x="2929497" y="3355617"/>
              <a:ext cx="990600" cy="304800"/>
            </a:xfrm>
            <a:custGeom>
              <a:avLst/>
              <a:gdLst>
                <a:gd name="G0" fmla="+- 21294 0 0"/>
                <a:gd name="G1" fmla="+- 0 0 0"/>
                <a:gd name="G2" fmla="+- 21600 0 0"/>
                <a:gd name="T0" fmla="*/ 41284 w 41284"/>
                <a:gd name="T1" fmla="*/ 8182 h 21600"/>
                <a:gd name="T2" fmla="*/ 0 w 41284"/>
                <a:gd name="T3" fmla="*/ 3625 h 21600"/>
                <a:gd name="T4" fmla="*/ 21294 w 4128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284" h="21600" fill="none" extrusionOk="0">
                  <a:moveTo>
                    <a:pt x="41284" y="8182"/>
                  </a:moveTo>
                  <a:cubicBezTo>
                    <a:pt x="37962" y="16298"/>
                    <a:pt x="30063" y="21599"/>
                    <a:pt x="21294" y="21599"/>
                  </a:cubicBezTo>
                  <a:cubicBezTo>
                    <a:pt x="10763" y="21599"/>
                    <a:pt x="1767" y="14006"/>
                    <a:pt x="0" y="3624"/>
                  </a:cubicBezTo>
                </a:path>
                <a:path w="41284" h="21600" stroke="0" extrusionOk="0">
                  <a:moveTo>
                    <a:pt x="41284" y="8182"/>
                  </a:moveTo>
                  <a:cubicBezTo>
                    <a:pt x="37962" y="16298"/>
                    <a:pt x="30063" y="21599"/>
                    <a:pt x="21294" y="21599"/>
                  </a:cubicBezTo>
                  <a:cubicBezTo>
                    <a:pt x="10763" y="21599"/>
                    <a:pt x="1767" y="14006"/>
                    <a:pt x="0" y="3624"/>
                  </a:cubicBezTo>
                  <a:lnTo>
                    <a:pt x="21294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Arc 31"/>
            <p:cNvSpPr>
              <a:spLocks/>
            </p:cNvSpPr>
            <p:nvPr/>
          </p:nvSpPr>
          <p:spPr bwMode="auto">
            <a:xfrm flipH="1">
              <a:off x="3843897" y="3279417"/>
              <a:ext cx="839788" cy="228600"/>
            </a:xfrm>
            <a:custGeom>
              <a:avLst/>
              <a:gdLst>
                <a:gd name="G0" fmla="+- 20976 0 0"/>
                <a:gd name="G1" fmla="+- 0 0 0"/>
                <a:gd name="G2" fmla="+- 21600 0 0"/>
                <a:gd name="T0" fmla="*/ 40966 w 40966"/>
                <a:gd name="T1" fmla="*/ 8182 h 21600"/>
                <a:gd name="T2" fmla="*/ 0 w 40966"/>
                <a:gd name="T3" fmla="*/ 5152 h 21600"/>
                <a:gd name="T4" fmla="*/ 20976 w 4096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66" h="21600" fill="none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</a:path>
                <a:path w="40966" h="21600" stroke="0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  <a:lnTo>
                    <a:pt x="20976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Arc 32"/>
            <p:cNvSpPr>
              <a:spLocks/>
            </p:cNvSpPr>
            <p:nvPr/>
          </p:nvSpPr>
          <p:spPr bwMode="auto">
            <a:xfrm flipH="1">
              <a:off x="4986897" y="2441217"/>
              <a:ext cx="560388" cy="5334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5398 w 23315"/>
                <a:gd name="T1" fmla="*/ 35885 h 35885"/>
                <a:gd name="T2" fmla="*/ 23315 w 23315"/>
                <a:gd name="T3" fmla="*/ 68 h 35885"/>
                <a:gd name="T4" fmla="*/ 21600 w 23315"/>
                <a:gd name="T5" fmla="*/ 21600 h 35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15" h="35885" fill="none" extrusionOk="0">
                  <a:moveTo>
                    <a:pt x="5398" y="35884"/>
                  </a:moveTo>
                  <a:cubicBezTo>
                    <a:pt x="1919" y="31939"/>
                    <a:pt x="0" y="268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172" y="0"/>
                    <a:pt x="22744" y="22"/>
                    <a:pt x="23314" y="68"/>
                  </a:cubicBezTo>
                </a:path>
                <a:path w="23315" h="35885" stroke="0" extrusionOk="0">
                  <a:moveTo>
                    <a:pt x="5398" y="35884"/>
                  </a:moveTo>
                  <a:cubicBezTo>
                    <a:pt x="1919" y="31939"/>
                    <a:pt x="0" y="26860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172" y="0"/>
                    <a:pt x="22744" y="22"/>
                    <a:pt x="23314" y="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Arc 33"/>
            <p:cNvSpPr>
              <a:spLocks/>
            </p:cNvSpPr>
            <p:nvPr/>
          </p:nvSpPr>
          <p:spPr bwMode="auto">
            <a:xfrm flipH="1">
              <a:off x="4910698" y="2868255"/>
              <a:ext cx="519113" cy="400050"/>
            </a:xfrm>
            <a:custGeom>
              <a:avLst/>
              <a:gdLst>
                <a:gd name="G0" fmla="+- 21600 0 0"/>
                <a:gd name="G1" fmla="+- 5378 0 0"/>
                <a:gd name="G2" fmla="+- 21600 0 0"/>
                <a:gd name="T0" fmla="*/ 20609 w 21600"/>
                <a:gd name="T1" fmla="*/ 26955 h 26955"/>
                <a:gd name="T2" fmla="*/ 680 w 21600"/>
                <a:gd name="T3" fmla="*/ 0 h 26955"/>
                <a:gd name="T4" fmla="*/ 21600 w 21600"/>
                <a:gd name="T5" fmla="*/ 5378 h 26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6955" fill="none" extrusionOk="0">
                  <a:moveTo>
                    <a:pt x="20608" y="26955"/>
                  </a:moveTo>
                  <a:cubicBezTo>
                    <a:pt x="9077" y="26425"/>
                    <a:pt x="0" y="16922"/>
                    <a:pt x="0" y="5378"/>
                  </a:cubicBezTo>
                  <a:cubicBezTo>
                    <a:pt x="0" y="3563"/>
                    <a:pt x="228" y="1757"/>
                    <a:pt x="680" y="0"/>
                  </a:cubicBezTo>
                </a:path>
                <a:path w="21600" h="26955" stroke="0" extrusionOk="0">
                  <a:moveTo>
                    <a:pt x="20608" y="26955"/>
                  </a:moveTo>
                  <a:cubicBezTo>
                    <a:pt x="9077" y="26425"/>
                    <a:pt x="0" y="16922"/>
                    <a:pt x="0" y="5378"/>
                  </a:cubicBezTo>
                  <a:cubicBezTo>
                    <a:pt x="0" y="3563"/>
                    <a:pt x="228" y="1757"/>
                    <a:pt x="680" y="0"/>
                  </a:cubicBezTo>
                  <a:lnTo>
                    <a:pt x="21600" y="537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Arc 34"/>
            <p:cNvSpPr>
              <a:spLocks/>
            </p:cNvSpPr>
            <p:nvPr/>
          </p:nvSpPr>
          <p:spPr bwMode="auto">
            <a:xfrm flipH="1">
              <a:off x="4453497" y="3127017"/>
              <a:ext cx="820738" cy="260350"/>
            </a:xfrm>
            <a:custGeom>
              <a:avLst/>
              <a:gdLst>
                <a:gd name="G0" fmla="+- 21600 0 0"/>
                <a:gd name="G1" fmla="+- 3048 0 0"/>
                <a:gd name="G2" fmla="+- 21600 0 0"/>
                <a:gd name="T0" fmla="*/ 37385 w 37385"/>
                <a:gd name="T1" fmla="*/ 17792 h 24648"/>
                <a:gd name="T2" fmla="*/ 216 w 37385"/>
                <a:gd name="T3" fmla="*/ 0 h 24648"/>
                <a:gd name="T4" fmla="*/ 21600 w 37385"/>
                <a:gd name="T5" fmla="*/ 3048 h 24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385" h="24648" fill="none" extrusionOk="0">
                  <a:moveTo>
                    <a:pt x="37385" y="17792"/>
                  </a:moveTo>
                  <a:cubicBezTo>
                    <a:pt x="33300" y="22165"/>
                    <a:pt x="27584" y="24647"/>
                    <a:pt x="21600" y="24647"/>
                  </a:cubicBezTo>
                  <a:cubicBezTo>
                    <a:pt x="9670" y="24648"/>
                    <a:pt x="0" y="14977"/>
                    <a:pt x="0" y="3048"/>
                  </a:cubicBezTo>
                  <a:cubicBezTo>
                    <a:pt x="0" y="2028"/>
                    <a:pt x="72" y="1009"/>
                    <a:pt x="216" y="0"/>
                  </a:cubicBezTo>
                </a:path>
                <a:path w="37385" h="24648" stroke="0" extrusionOk="0">
                  <a:moveTo>
                    <a:pt x="37385" y="17792"/>
                  </a:moveTo>
                  <a:cubicBezTo>
                    <a:pt x="33300" y="22165"/>
                    <a:pt x="27584" y="24647"/>
                    <a:pt x="21600" y="24647"/>
                  </a:cubicBezTo>
                  <a:cubicBezTo>
                    <a:pt x="9670" y="24648"/>
                    <a:pt x="0" y="14977"/>
                    <a:pt x="0" y="3048"/>
                  </a:cubicBezTo>
                  <a:cubicBezTo>
                    <a:pt x="0" y="2028"/>
                    <a:pt x="72" y="1009"/>
                    <a:pt x="216" y="0"/>
                  </a:cubicBezTo>
                  <a:lnTo>
                    <a:pt x="21600" y="3048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Arc 35"/>
            <p:cNvSpPr>
              <a:spLocks/>
            </p:cNvSpPr>
            <p:nvPr/>
          </p:nvSpPr>
          <p:spPr bwMode="auto">
            <a:xfrm flipH="1" flipV="1">
              <a:off x="4574148" y="2212617"/>
              <a:ext cx="557213" cy="381000"/>
            </a:xfrm>
            <a:custGeom>
              <a:avLst/>
              <a:gdLst>
                <a:gd name="G0" fmla="+- 20817 0 0"/>
                <a:gd name="G1" fmla="+- 0 0 0"/>
                <a:gd name="G2" fmla="+- 21600 0 0"/>
                <a:gd name="T0" fmla="*/ 37058 w 37058"/>
                <a:gd name="T1" fmla="*/ 14241 h 21600"/>
                <a:gd name="T2" fmla="*/ 0 w 37058"/>
                <a:gd name="T3" fmla="*/ 5762 h 21600"/>
                <a:gd name="T4" fmla="*/ 20817 w 370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58" h="21600" fill="none" extrusionOk="0">
                  <a:moveTo>
                    <a:pt x="37057" y="14240"/>
                  </a:moveTo>
                  <a:cubicBezTo>
                    <a:pt x="32956" y="18918"/>
                    <a:pt x="27037" y="21599"/>
                    <a:pt x="20817" y="21599"/>
                  </a:cubicBezTo>
                  <a:cubicBezTo>
                    <a:pt x="11106" y="21599"/>
                    <a:pt x="2590" y="15120"/>
                    <a:pt x="-1" y="5762"/>
                  </a:cubicBezTo>
                </a:path>
                <a:path w="37058" h="21600" stroke="0" extrusionOk="0">
                  <a:moveTo>
                    <a:pt x="37057" y="14240"/>
                  </a:moveTo>
                  <a:cubicBezTo>
                    <a:pt x="32956" y="18918"/>
                    <a:pt x="27037" y="21599"/>
                    <a:pt x="20817" y="21599"/>
                  </a:cubicBezTo>
                  <a:cubicBezTo>
                    <a:pt x="11106" y="21599"/>
                    <a:pt x="2590" y="15120"/>
                    <a:pt x="-1" y="5762"/>
                  </a:cubicBezTo>
                  <a:lnTo>
                    <a:pt x="20817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Arc 36"/>
            <p:cNvSpPr>
              <a:spLocks/>
            </p:cNvSpPr>
            <p:nvPr/>
          </p:nvSpPr>
          <p:spPr bwMode="auto">
            <a:xfrm flipH="1" flipV="1">
              <a:off x="3615297" y="2060217"/>
              <a:ext cx="1085850" cy="533400"/>
            </a:xfrm>
            <a:custGeom>
              <a:avLst/>
              <a:gdLst>
                <a:gd name="G0" fmla="+- 19417 0 0"/>
                <a:gd name="G1" fmla="+- 0 0 0"/>
                <a:gd name="G2" fmla="+- 21600 0 0"/>
                <a:gd name="T0" fmla="*/ 35658 w 35658"/>
                <a:gd name="T1" fmla="*/ 14241 h 21600"/>
                <a:gd name="T2" fmla="*/ 0 w 35658"/>
                <a:gd name="T3" fmla="*/ 9463 h 21600"/>
                <a:gd name="T4" fmla="*/ 19417 w 356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658" h="21600" fill="none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</a:path>
                <a:path w="35658" h="21600" stroke="0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  <a:lnTo>
                    <a:pt x="19417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Arc 37"/>
            <p:cNvSpPr>
              <a:spLocks/>
            </p:cNvSpPr>
            <p:nvPr/>
          </p:nvSpPr>
          <p:spPr bwMode="auto">
            <a:xfrm flipH="1" flipV="1">
              <a:off x="2929497" y="2060217"/>
              <a:ext cx="1085850" cy="533400"/>
            </a:xfrm>
            <a:custGeom>
              <a:avLst/>
              <a:gdLst>
                <a:gd name="G0" fmla="+- 19417 0 0"/>
                <a:gd name="G1" fmla="+- 0 0 0"/>
                <a:gd name="G2" fmla="+- 21600 0 0"/>
                <a:gd name="T0" fmla="*/ 35658 w 35658"/>
                <a:gd name="T1" fmla="*/ 14241 h 21600"/>
                <a:gd name="T2" fmla="*/ 0 w 35658"/>
                <a:gd name="T3" fmla="*/ 9463 h 21600"/>
                <a:gd name="T4" fmla="*/ 19417 w 3565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658" h="21600" fill="none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</a:path>
                <a:path w="35658" h="21600" stroke="0" extrusionOk="0">
                  <a:moveTo>
                    <a:pt x="35657" y="14240"/>
                  </a:moveTo>
                  <a:cubicBezTo>
                    <a:pt x="31556" y="18918"/>
                    <a:pt x="25637" y="21599"/>
                    <a:pt x="19417" y="21599"/>
                  </a:cubicBezTo>
                  <a:cubicBezTo>
                    <a:pt x="11156" y="21599"/>
                    <a:pt x="3619" y="16888"/>
                    <a:pt x="0" y="9462"/>
                  </a:cubicBezTo>
                  <a:lnTo>
                    <a:pt x="19417" y="0"/>
                  </a:lnTo>
                  <a:close/>
                </a:path>
              </a:pathLst>
            </a:cu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3877820" y="1222026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3496820" y="917226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Oval 40"/>
            <p:cNvSpPr>
              <a:spLocks noChangeArrowheads="1"/>
            </p:cNvSpPr>
            <p:nvPr/>
          </p:nvSpPr>
          <p:spPr bwMode="auto">
            <a:xfrm>
              <a:off x="4411220" y="1374426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Oval 41"/>
            <p:cNvSpPr>
              <a:spLocks noChangeArrowheads="1"/>
            </p:cNvSpPr>
            <p:nvPr/>
          </p:nvSpPr>
          <p:spPr bwMode="auto">
            <a:xfrm>
              <a:off x="4182620" y="99342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8"/>
            <p:cNvSpPr>
              <a:spLocks noChangeArrowheads="1"/>
            </p:cNvSpPr>
            <p:nvPr/>
          </p:nvSpPr>
          <p:spPr bwMode="auto">
            <a:xfrm>
              <a:off x="3293621" y="38381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3293621" y="42191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0"/>
            <p:cNvSpPr>
              <a:spLocks noChangeArrowheads="1"/>
            </p:cNvSpPr>
            <p:nvPr/>
          </p:nvSpPr>
          <p:spPr bwMode="auto">
            <a:xfrm>
              <a:off x="3827021" y="39905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3716898" y="4270016"/>
              <a:ext cx="110123" cy="1015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4055621" y="38381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4208021" y="42191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3903221" y="44477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4284221" y="45239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>
              <a:off x="4589021" y="4066771"/>
              <a:ext cx="110010" cy="1355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4665221" y="4523970"/>
              <a:ext cx="84610" cy="11858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2"/>
            <p:cNvSpPr>
              <a:spLocks noChangeArrowheads="1"/>
            </p:cNvSpPr>
            <p:nvPr/>
          </p:nvSpPr>
          <p:spPr bwMode="auto">
            <a:xfrm>
              <a:off x="3674621" y="4600170"/>
              <a:ext cx="152400" cy="152400"/>
            </a:xfrm>
            <a:prstGeom prst="ellipse">
              <a:avLst/>
            </a:prstGeom>
            <a:solidFill>
              <a:srgbClr val="0070B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8"/>
            <p:cNvSpPr>
              <a:spLocks noChangeArrowheads="1"/>
            </p:cNvSpPr>
            <p:nvPr/>
          </p:nvSpPr>
          <p:spPr bwMode="auto">
            <a:xfrm>
              <a:off x="3979421" y="4219170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9"/>
            <p:cNvSpPr>
              <a:spLocks noChangeArrowheads="1"/>
            </p:cNvSpPr>
            <p:nvPr/>
          </p:nvSpPr>
          <p:spPr bwMode="auto">
            <a:xfrm>
              <a:off x="3598421" y="3914370"/>
              <a:ext cx="152400" cy="152400"/>
            </a:xfrm>
            <a:prstGeom prst="ellipse">
              <a:avLst/>
            </a:prstGeom>
            <a:solidFill>
              <a:srgbClr val="7BBF5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0"/>
            <p:cNvSpPr>
              <a:spLocks noChangeArrowheads="1"/>
            </p:cNvSpPr>
            <p:nvPr/>
          </p:nvSpPr>
          <p:spPr bwMode="auto">
            <a:xfrm>
              <a:off x="4512821" y="4371570"/>
              <a:ext cx="152400" cy="152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auto">
            <a:xfrm>
              <a:off x="4284221" y="399057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31"/>
            <p:cNvSpPr>
              <a:spLocks/>
            </p:cNvSpPr>
            <p:nvPr/>
          </p:nvSpPr>
          <p:spPr bwMode="auto">
            <a:xfrm rot="5400000" flipH="1">
              <a:off x="1336662" y="2640794"/>
              <a:ext cx="1683947" cy="485118"/>
            </a:xfrm>
            <a:custGeom>
              <a:avLst/>
              <a:gdLst>
                <a:gd name="G0" fmla="+- 20976 0 0"/>
                <a:gd name="G1" fmla="+- 0 0 0"/>
                <a:gd name="G2" fmla="+- 21600 0 0"/>
                <a:gd name="T0" fmla="*/ 40966 w 40966"/>
                <a:gd name="T1" fmla="*/ 8182 h 21600"/>
                <a:gd name="T2" fmla="*/ 0 w 40966"/>
                <a:gd name="T3" fmla="*/ 5152 h 21600"/>
                <a:gd name="T4" fmla="*/ 20976 w 4096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66" h="21600" fill="none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</a:path>
                <a:path w="40966" h="21600" stroke="0" extrusionOk="0">
                  <a:moveTo>
                    <a:pt x="40966" y="8182"/>
                  </a:moveTo>
                  <a:cubicBezTo>
                    <a:pt x="37644" y="16298"/>
                    <a:pt x="29745" y="21599"/>
                    <a:pt x="20976" y="21599"/>
                  </a:cubicBezTo>
                  <a:cubicBezTo>
                    <a:pt x="11031" y="21599"/>
                    <a:pt x="2371" y="14809"/>
                    <a:pt x="-1" y="5152"/>
                  </a:cubicBezTo>
                  <a:lnTo>
                    <a:pt x="20976" y="0"/>
                  </a:lnTo>
                  <a:close/>
                </a:path>
              </a:pathLst>
            </a:custGeom>
            <a:noFill/>
            <a:ln w="57150" cmpd="sng">
              <a:solidFill>
                <a:schemeClr val="accent2"/>
              </a:solidFill>
              <a:miter lim="800000"/>
              <a:headEnd type="triangle"/>
              <a:tailEnd type="triangl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1"/>
            <p:cNvGrpSpPr/>
            <p:nvPr/>
          </p:nvGrpSpPr>
          <p:grpSpPr>
            <a:xfrm>
              <a:off x="4260145" y="5291668"/>
              <a:ext cx="1435101" cy="1423942"/>
              <a:chOff x="5333999" y="17526000"/>
              <a:chExt cx="1676401" cy="1563102"/>
            </a:xfrm>
          </p:grpSpPr>
          <p:pic>
            <p:nvPicPr>
              <p:cNvPr id="57" name="Picture 4" descr="Emission : Industrie Poster - Industrieanlagen Industrie-Design, Industriebauten Fabrik, Silhouette industriellen Fabrik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0" y="17526000"/>
                <a:ext cx="1676400" cy="1533526"/>
              </a:xfrm>
              <a:prstGeom prst="rect">
                <a:avLst/>
              </a:prstGeom>
              <a:noFill/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5333999" y="18649890"/>
                <a:ext cx="1676400" cy="4392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Gill Sans MT Condensed" pitchFamily="34" charset="0"/>
                  </a:rPr>
                  <a:t>ANTHRO</a:t>
                </a:r>
              </a:p>
            </p:txBody>
          </p:sp>
        </p:grpSp>
        <p:grpSp>
          <p:nvGrpSpPr>
            <p:cNvPr id="59" name="Group 12"/>
            <p:cNvGrpSpPr/>
            <p:nvPr/>
          </p:nvGrpSpPr>
          <p:grpSpPr>
            <a:xfrm>
              <a:off x="2511777" y="5345291"/>
              <a:ext cx="1689100" cy="1325015"/>
              <a:chOff x="10210800" y="18654443"/>
              <a:chExt cx="1447800" cy="165831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0210800" y="18654443"/>
                <a:ext cx="1447800" cy="1157557"/>
              </a:xfrm>
              <a:prstGeom prst="rect">
                <a:avLst/>
              </a:prstGeom>
              <a:solidFill>
                <a:srgbClr val="E0FF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363200" y="18745200"/>
                <a:ext cx="1143000" cy="10668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0210800" y="19812000"/>
                <a:ext cx="1447800" cy="500754"/>
              </a:xfrm>
              <a:prstGeom prst="rect">
                <a:avLst/>
              </a:prstGeom>
              <a:solidFill>
                <a:srgbClr val="E0FFA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  <a:latin typeface="Gill Sans MT Condensed" pitchFamily="34" charset="0"/>
                  </a:rPr>
                  <a:t>BIOGENIC</a:t>
                </a:r>
              </a:p>
            </p:txBody>
          </p:sp>
          <p:pic>
            <p:nvPicPr>
              <p:cNvPr id="63" name="Picture 5" descr="http://www.studyzone.org/testprep/ela4/d/jf11/tree2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39400" y="18821400"/>
                <a:ext cx="990600" cy="914400"/>
              </a:xfrm>
              <a:prstGeom prst="rect">
                <a:avLst/>
              </a:prstGeom>
              <a:noFill/>
            </p:spPr>
          </p:pic>
        </p:grpSp>
        <p:sp>
          <p:nvSpPr>
            <p:cNvPr id="66" name="Rounded Rectangle 65"/>
            <p:cNvSpPr/>
            <p:nvPr/>
          </p:nvSpPr>
          <p:spPr>
            <a:xfrm>
              <a:off x="2043291" y="3770490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SO</a:t>
              </a:r>
              <a:r>
                <a:rPr lang="en-US" sz="20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790246" y="3570112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</a:t>
              </a:r>
              <a:r>
                <a:rPr lang="en-US" sz="20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630313" y="4188179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</a:t>
              </a:r>
              <a:r>
                <a:rPr lang="en-US" sz="2000" b="1" baseline="-25000" dirty="0">
                  <a:solidFill>
                    <a:schemeClr val="tx1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562578" y="3146778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baseline="30000" dirty="0">
                  <a:solidFill>
                    <a:schemeClr val="tx1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OH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152423" y="3412068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baseline="30000" dirty="0">
                  <a:solidFill>
                    <a:schemeClr val="tx1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en-US" sz="2000" b="1" dirty="0">
                  <a:solidFill>
                    <a:schemeClr val="tx1"/>
                  </a:solidFill>
                  <a:latin typeface="Calibri"/>
                  <a:cs typeface="Calibri"/>
                </a:rPr>
                <a:t>OH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096913" y="4162779"/>
              <a:ext cx="1735667" cy="5588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  <a:latin typeface="Calibri"/>
                  <a:cs typeface="Calibri"/>
                </a:rPr>
                <a:t>NO</a:t>
              </a:r>
              <a:r>
                <a:rPr lang="en-US" sz="2000" b="1" baseline="-25000" dirty="0" err="1">
                  <a:solidFill>
                    <a:schemeClr val="tx1"/>
                  </a:solidFill>
                  <a:latin typeface="Calibri"/>
                  <a:cs typeface="Calibri"/>
                </a:rPr>
                <a:t>x</a:t>
              </a:r>
              <a:endParaRPr lang="en-US" sz="2000" b="1" baseline="-25000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1D3CC685-80A3-48BD-9299-10FCF1626BFA}"/>
              </a:ext>
            </a:extLst>
          </p:cNvPr>
          <p:cNvSpPr/>
          <p:nvPr/>
        </p:nvSpPr>
        <p:spPr>
          <a:xfrm>
            <a:off x="6432017" y="5016907"/>
            <a:ext cx="85945" cy="749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EE67A-E55A-45E2-A99A-D38167D7D9FA}"/>
              </a:ext>
            </a:extLst>
          </p:cNvPr>
          <p:cNvSpPr txBox="1"/>
          <p:nvPr/>
        </p:nvSpPr>
        <p:spPr>
          <a:xfrm>
            <a:off x="6542878" y="388729"/>
            <a:ext cx="5459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Organic</a:t>
            </a:r>
            <a:r>
              <a:rPr lang="en-US" sz="4000" dirty="0"/>
              <a:t> </a:t>
            </a:r>
            <a:r>
              <a:rPr lang="en-US" sz="4000" dirty="0">
                <a:latin typeface="+mj-lt"/>
              </a:rPr>
              <a:t>Species in Clouds</a:t>
            </a:r>
          </a:p>
        </p:txBody>
      </p:sp>
    </p:spTree>
    <p:extLst>
      <p:ext uri="{BB962C8B-B14F-4D97-AF65-F5344CB8AC3E}">
        <p14:creationId xmlns:p14="http://schemas.microsoft.com/office/powerpoint/2010/main" val="230426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C023-93C9-4993-B2A2-C07BA9CB8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4921"/>
            <a:ext cx="5828298" cy="788504"/>
          </a:xfrm>
        </p:spPr>
        <p:txBody>
          <a:bodyPr>
            <a:noAutofit/>
          </a:bodyPr>
          <a:lstStyle/>
          <a:p>
            <a:r>
              <a:rPr lang="en-US" sz="4400" dirty="0"/>
              <a:t>Cloud collecting system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55F1EB-14DB-4BF7-A038-97ACD0C9B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7818" y="2007298"/>
            <a:ext cx="3932237" cy="29929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LWC is 0.05 g m</a:t>
            </a:r>
            <a:r>
              <a:rPr lang="en-US" sz="2400" baseline="30000" dirty="0"/>
              <a:t>-3</a:t>
            </a:r>
            <a:r>
              <a:rPr lang="en-US" sz="2400" dirty="0"/>
              <a:t>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Wind speed is 2 m s</a:t>
            </a:r>
            <a:r>
              <a:rPr lang="en-US" sz="2400" baseline="30000" dirty="0"/>
              <a:t>-1</a:t>
            </a:r>
            <a:r>
              <a:rPr lang="en-US" sz="2400" dirty="0"/>
              <a:t>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Temperature is 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2400" dirty="0"/>
              <a:t>C or greater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Heated grid rain sensor indicates no rain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965A3-2742-4DE7-88DB-1396730B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24588" y="1599060"/>
            <a:ext cx="5079172" cy="380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6A35CD-DBA5-477A-8B2B-FF86AA70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98174"/>
            <a:ext cx="5884569" cy="762000"/>
          </a:xfrm>
        </p:spPr>
        <p:txBody>
          <a:bodyPr>
            <a:noAutofit/>
          </a:bodyPr>
          <a:lstStyle/>
          <a:p>
            <a:r>
              <a:rPr lang="en-US" sz="4400" dirty="0"/>
              <a:t>Cloud collecting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D5264-9D74-4739-B01C-D5206F9E4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5417" y="1885818"/>
            <a:ext cx="5332940" cy="3999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0CB482-4F26-4F93-A565-3AF93B4D6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1646" y="1891065"/>
            <a:ext cx="5374914" cy="40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6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BE7065-A066-4B28-87F8-85F06D97E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329" y="3422221"/>
            <a:ext cx="4590748" cy="24349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D57FB-07B8-4651-B5B5-B29E6C78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Chemical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423E-09C5-4B00-A4D8-D9DCF1C1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983"/>
            <a:ext cx="10515600" cy="4758980"/>
          </a:xfrm>
        </p:spPr>
        <p:txBody>
          <a:bodyPr>
            <a:normAutofit/>
          </a:bodyPr>
          <a:lstStyle/>
          <a:p>
            <a:r>
              <a:rPr lang="en-US" dirty="0"/>
              <a:t>Fe(II) analysis</a:t>
            </a:r>
          </a:p>
          <a:p>
            <a:pPr lvl="1"/>
            <a:r>
              <a:rPr lang="en-US" sz="2800" dirty="0"/>
              <a:t>Complex with ferrozine</a:t>
            </a:r>
          </a:p>
          <a:p>
            <a:pPr lvl="1"/>
            <a:r>
              <a:rPr lang="en-US" sz="2800" dirty="0"/>
              <a:t>Measure absorbance at 562 nm with UV-Vis spectrometer</a:t>
            </a:r>
          </a:p>
          <a:p>
            <a:r>
              <a:rPr lang="en-US" dirty="0"/>
              <a:t>Cu(I) analysis</a:t>
            </a:r>
          </a:p>
          <a:p>
            <a:pPr lvl="1"/>
            <a:r>
              <a:rPr lang="en-US" sz="2800" dirty="0"/>
              <a:t>Complex with </a:t>
            </a:r>
            <a:r>
              <a:rPr lang="en-US" sz="2800" dirty="0" err="1"/>
              <a:t>bathocuproinedisulfonic</a:t>
            </a:r>
            <a:r>
              <a:rPr lang="en-US" sz="2800" dirty="0"/>
              <a:t> acid</a:t>
            </a:r>
          </a:p>
          <a:p>
            <a:pPr lvl="1"/>
            <a:r>
              <a:rPr lang="en-US" sz="2800" dirty="0"/>
              <a:t>Measure absorbance at 482 nm with UV-Vis spectrometer</a:t>
            </a:r>
          </a:p>
          <a:p>
            <a:r>
              <a:rPr lang="en-US" dirty="0" err="1"/>
              <a:t>Mn</a:t>
            </a:r>
            <a:r>
              <a:rPr lang="en-US" dirty="0"/>
              <a:t>(II) analysis</a:t>
            </a:r>
          </a:p>
          <a:p>
            <a:pPr lvl="1"/>
            <a:r>
              <a:rPr lang="en-US" sz="2800" dirty="0"/>
              <a:t>Complex with 1-(2-Pyridylazo)-2-naphthol</a:t>
            </a:r>
          </a:p>
          <a:p>
            <a:pPr lvl="1"/>
            <a:r>
              <a:rPr lang="en-US" sz="2800" dirty="0"/>
              <a:t>Measure absorbance at 553 nm with UV-Vis spectrometer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9DCBD-3C54-469A-AD30-6AC3E40A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965" y="88126"/>
            <a:ext cx="2671112" cy="21925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98629F-121A-4A33-872C-9F6F98279FAB}"/>
              </a:ext>
            </a:extLst>
          </p:cNvPr>
          <p:cNvSpPr txBox="1"/>
          <p:nvPr/>
        </p:nvSpPr>
        <p:spPr>
          <a:xfrm>
            <a:off x="10648521" y="2280663"/>
            <a:ext cx="1435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http://www.chemistry.wustl.edu/~edudev/LabTutorials/Ferritin/feferr.html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16B5C-6A42-44B5-B852-4092CB467CF1}"/>
              </a:ext>
            </a:extLst>
          </p:cNvPr>
          <p:cNvSpPr txBox="1"/>
          <p:nvPr/>
        </p:nvSpPr>
        <p:spPr>
          <a:xfrm>
            <a:off x="10088135" y="5857178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Hach company 2007</a:t>
            </a:r>
          </a:p>
        </p:txBody>
      </p:sp>
    </p:spTree>
    <p:extLst>
      <p:ext uri="{BB962C8B-B14F-4D97-AF65-F5344CB8AC3E}">
        <p14:creationId xmlns:p14="http://schemas.microsoft.com/office/powerpoint/2010/main" val="369928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89177D-E37A-4AEB-88AB-23FBDF8C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14" y="703066"/>
            <a:ext cx="4105423" cy="54738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4BA30-3768-413B-9B02-728EF002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A695-720B-4829-A0C9-F409C3E54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9382" cy="4351338"/>
          </a:xfrm>
        </p:spPr>
        <p:txBody>
          <a:bodyPr>
            <a:normAutofit/>
          </a:bodyPr>
          <a:lstStyle/>
          <a:p>
            <a:r>
              <a:rPr lang="en-US" dirty="0"/>
              <a:t>Total concentrations</a:t>
            </a:r>
          </a:p>
          <a:p>
            <a:pPr lvl="1"/>
            <a:r>
              <a:rPr lang="en-US" dirty="0"/>
              <a:t>High-resolution inductively-coupled plasma mass spectrometer</a:t>
            </a:r>
          </a:p>
          <a:p>
            <a:pPr lvl="1"/>
            <a:endParaRPr lang="en-US" dirty="0"/>
          </a:p>
          <a:p>
            <a:r>
              <a:rPr lang="en-US" dirty="0"/>
              <a:t>Identify carboxylic acids found in previous field and lab studies</a:t>
            </a:r>
          </a:p>
          <a:p>
            <a:endParaRPr lang="en-US" dirty="0"/>
          </a:p>
          <a:p>
            <a:r>
              <a:rPr lang="en-US" dirty="0"/>
              <a:t>Analyze via HPLC for identities and concentrations</a:t>
            </a:r>
          </a:p>
        </p:txBody>
      </p:sp>
    </p:spTree>
    <p:extLst>
      <p:ext uri="{BB962C8B-B14F-4D97-AF65-F5344CB8AC3E}">
        <p14:creationId xmlns:p14="http://schemas.microsoft.com/office/powerpoint/2010/main" val="353331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10BE-F202-4B60-B061-36E22413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Impact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B6113-0CAD-436E-832A-ECB53F2AD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understanding of in-cloud oxidation processes and extent to which transition metals contribute to the oxidative capacity of cloud droplets</a:t>
            </a:r>
          </a:p>
          <a:p>
            <a:endParaRPr lang="en-US" dirty="0"/>
          </a:p>
          <a:p>
            <a:r>
              <a:rPr lang="en-US" dirty="0"/>
              <a:t>Improve atmospheric models that predict organic acid concentrations through inclusion of transition metal oxidation reactions</a:t>
            </a:r>
          </a:p>
          <a:p>
            <a:endParaRPr lang="en-US" dirty="0"/>
          </a:p>
          <a:p>
            <a:r>
              <a:rPr lang="en-US" dirty="0"/>
              <a:t>Improve understanding of effect of cloud processing on the concentrations and species of organic acids found in cloud water</a:t>
            </a:r>
          </a:p>
        </p:txBody>
      </p:sp>
    </p:spTree>
    <p:extLst>
      <p:ext uri="{BB962C8B-B14F-4D97-AF65-F5344CB8AC3E}">
        <p14:creationId xmlns:p14="http://schemas.microsoft.com/office/powerpoint/2010/main" val="238884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9E1-C707-40D9-9D3A-0D5A912F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91CF2-6C29-4AAF-85AE-5B742FA80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Sergey </a:t>
            </a:r>
            <a:r>
              <a:rPr lang="en-US" dirty="0" err="1"/>
              <a:t>Nizkorodov</a:t>
            </a:r>
            <a:r>
              <a:rPr lang="en-US" dirty="0"/>
              <a:t> (UCI): Environmental Molecular Sciences Laboratory at Pacific Northwest National Lab</a:t>
            </a:r>
          </a:p>
          <a:p>
            <a:endParaRPr lang="en-US" dirty="0"/>
          </a:p>
          <a:p>
            <a:r>
              <a:rPr lang="en-US" dirty="0"/>
              <a:t>Chris Hennigan (UMBC): Water-soluble organo-nitrogen compounds</a:t>
            </a:r>
          </a:p>
          <a:p>
            <a:endParaRPr lang="en-US" dirty="0"/>
          </a:p>
          <a:p>
            <a:r>
              <a:rPr lang="en-US" dirty="0" err="1"/>
              <a:t>Cari</a:t>
            </a:r>
            <a:r>
              <a:rPr lang="en-US" dirty="0"/>
              <a:t> Dutcher (U of M): Surface droplet tension with micro fluid techniques</a:t>
            </a:r>
          </a:p>
          <a:p>
            <a:endParaRPr lang="en-US" dirty="0"/>
          </a:p>
          <a:p>
            <a:r>
              <a:rPr lang="en-US" dirty="0"/>
              <a:t>Drew </a:t>
            </a:r>
            <a:r>
              <a:rPr lang="en-US" dirty="0" err="1"/>
              <a:t>Gentner</a:t>
            </a:r>
            <a:r>
              <a:rPr lang="en-US" dirty="0"/>
              <a:t> (Yale): 2D GC/MS</a:t>
            </a:r>
          </a:p>
        </p:txBody>
      </p:sp>
    </p:spTree>
    <p:extLst>
      <p:ext uri="{BB962C8B-B14F-4D97-AF65-F5344CB8AC3E}">
        <p14:creationId xmlns:p14="http://schemas.microsoft.com/office/powerpoint/2010/main" val="2022321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467</Words>
  <Application>Microsoft Office PowerPoint</Application>
  <PresentationFormat>Widescreen</PresentationFormat>
  <Paragraphs>82</Paragraphs>
  <Slides>16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Gill Sans MT Condensed</vt:lpstr>
      <vt:lpstr>Tahoma</vt:lpstr>
      <vt:lpstr>Times New Roman</vt:lpstr>
      <vt:lpstr>Wingdings</vt:lpstr>
      <vt:lpstr>Office Theme</vt:lpstr>
      <vt:lpstr>CPOC Pilot Study: Cloud Collection and Chemical Analysis</vt:lpstr>
      <vt:lpstr>Outline</vt:lpstr>
      <vt:lpstr>Cloud Processing </vt:lpstr>
      <vt:lpstr>Cloud collecting system</vt:lpstr>
      <vt:lpstr>Cloud collecting system</vt:lpstr>
      <vt:lpstr>Chemical Analysis</vt:lpstr>
      <vt:lpstr>Chemical Analysis</vt:lpstr>
      <vt:lpstr>Anticipated Impact of Results</vt:lpstr>
      <vt:lpstr>Other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Collection and Chemical Analysis</dc:title>
  <dc:creator>Amy</dc:creator>
  <cp:lastModifiedBy>Amy</cp:lastModifiedBy>
  <cp:revision>41</cp:revision>
  <dcterms:created xsi:type="dcterms:W3CDTF">2017-08-22T16:35:30Z</dcterms:created>
  <dcterms:modified xsi:type="dcterms:W3CDTF">2017-08-25T01:50:35Z</dcterms:modified>
</cp:coreProperties>
</file>