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268" r:id="rId2"/>
    <p:sldId id="258" r:id="rId3"/>
    <p:sldId id="272" r:id="rId4"/>
    <p:sldId id="259" r:id="rId5"/>
    <p:sldId id="260" r:id="rId6"/>
    <p:sldId id="261" r:id="rId7"/>
    <p:sldId id="270" r:id="rId8"/>
    <p:sldId id="262" r:id="rId9"/>
    <p:sldId id="271" r:id="rId10"/>
    <p:sldId id="267" r:id="rId11"/>
    <p:sldId id="257" r:id="rId12"/>
    <p:sldId id="26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89" autoAdjust="0"/>
  </p:normalViewPr>
  <p:slideViewPr>
    <p:cSldViewPr snapToGrid="0" snapToObjects="1">
      <p:cViewPr>
        <p:scale>
          <a:sx n="68" d="100"/>
          <a:sy n="68" d="100"/>
        </p:scale>
        <p:origin x="144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89C6FC-8A67-C64C-9EA5-49B4961C6E59}" type="datetimeFigureOut">
              <a:rPr lang="en-US" smtClean="0"/>
              <a:t>3/14/2018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A7C00B-65B1-9946-9668-88DFE5795B79}" type="slidenum">
              <a:rPr lang="en-US" smtClean="0"/>
              <a:t>‹#›</a:t>
            </a:fld>
            <a:endParaRPr lang="en-US"/>
          </a:p>
        </p:txBody>
      </p:sp>
    </p:spTree>
    <p:extLst>
      <p:ext uri="{BB962C8B-B14F-4D97-AF65-F5344CB8AC3E}">
        <p14:creationId xmlns:p14="http://schemas.microsoft.com/office/powerpoint/2010/main" val="10794975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27F38E-372D-374F-949A-93BAFE2E2E4B}" type="datetimeFigureOut">
              <a:rPr lang="en-US" smtClean="0"/>
              <a:t>3/14/2018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29B32-A8E4-E843-A3A3-85B818FB9B9F}" type="slidenum">
              <a:rPr lang="en-US" smtClean="0"/>
              <a:t>‹#›</a:t>
            </a:fld>
            <a:endParaRPr lang="en-US"/>
          </a:p>
        </p:txBody>
      </p:sp>
    </p:spTree>
    <p:extLst>
      <p:ext uri="{BB962C8B-B14F-4D97-AF65-F5344CB8AC3E}">
        <p14:creationId xmlns:p14="http://schemas.microsoft.com/office/powerpoint/2010/main" val="1494016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in pictures from model </a:t>
            </a:r>
            <a:r>
              <a:rPr lang="en-US" dirty="0" err="1"/>
              <a:t>intercomparison</a:t>
            </a:r>
            <a:r>
              <a:rPr lang="en-US" dirty="0"/>
              <a:t>, choose some acids</a:t>
            </a:r>
          </a:p>
          <a:p>
            <a:r>
              <a:rPr lang="en-US" dirty="0"/>
              <a:t>Mention that chemical reaction is barebones and that many complexes can form and participate in these reactions</a:t>
            </a:r>
          </a:p>
          <a:p>
            <a:r>
              <a:rPr lang="en-US" dirty="0"/>
              <a:t>Mention where metals come from</a:t>
            </a:r>
          </a:p>
          <a:p>
            <a:r>
              <a:rPr lang="en-US" dirty="0"/>
              <a:t>Once in clouds, get radiative impacts (particles scatter and absorb incoming solar radiation and light backscattered from clouds), transport of pollutants</a:t>
            </a:r>
          </a:p>
          <a:p>
            <a:r>
              <a:rPr lang="en-US" dirty="0"/>
              <a:t>Cloud processing poorly understood; Organic acid concentrations cannot be accurately modeled</a:t>
            </a:r>
          </a:p>
        </p:txBody>
      </p:sp>
      <p:sp>
        <p:nvSpPr>
          <p:cNvPr id="4" name="Slide Number Placeholder 3"/>
          <p:cNvSpPr>
            <a:spLocks noGrp="1"/>
          </p:cNvSpPr>
          <p:nvPr>
            <p:ph type="sldNum" sz="quarter" idx="10"/>
          </p:nvPr>
        </p:nvSpPr>
        <p:spPr/>
        <p:txBody>
          <a:bodyPr/>
          <a:lstStyle/>
          <a:p>
            <a:fld id="{77B4C8F9-F2C9-4AD9-81FB-4C2674A041E4}" type="slidenum">
              <a:rPr lang="en-US" smtClean="0"/>
              <a:pPr/>
              <a:t>2</a:t>
            </a:fld>
            <a:endParaRPr lang="en-US"/>
          </a:p>
        </p:txBody>
      </p:sp>
    </p:spTree>
    <p:extLst>
      <p:ext uri="{BB962C8B-B14F-4D97-AF65-F5344CB8AC3E}">
        <p14:creationId xmlns:p14="http://schemas.microsoft.com/office/powerpoint/2010/main" val="63663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Overnight sample: 250 mL to ALSC, rest to me</a:t>
            </a:r>
          </a:p>
          <a:p>
            <a:r>
              <a:rPr lang="en-US" dirty="0"/>
              <a:t>Hourly samples: half to ALSC (get combined into 12-hour sample), half to me, ALSC gets 250 mL for sure (was never an issue when we sampled)</a:t>
            </a:r>
          </a:p>
        </p:txBody>
      </p:sp>
      <p:sp>
        <p:nvSpPr>
          <p:cNvPr id="4" name="Slide Number Placeholder 3"/>
          <p:cNvSpPr>
            <a:spLocks noGrp="1"/>
          </p:cNvSpPr>
          <p:nvPr>
            <p:ph type="sldNum" sz="quarter" idx="10"/>
          </p:nvPr>
        </p:nvSpPr>
        <p:spPr/>
        <p:txBody>
          <a:bodyPr/>
          <a:lstStyle/>
          <a:p>
            <a:fld id="{C47EB190-C99C-47E9-93A3-E2ADCC005246}" type="slidenum">
              <a:rPr lang="en-US" smtClean="0"/>
              <a:t>5</a:t>
            </a:fld>
            <a:endParaRPr lang="en-US"/>
          </a:p>
        </p:txBody>
      </p:sp>
    </p:spTree>
    <p:extLst>
      <p:ext uri="{BB962C8B-B14F-4D97-AF65-F5344CB8AC3E}">
        <p14:creationId xmlns:p14="http://schemas.microsoft.com/office/powerpoint/2010/main" val="2155038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Ferrozine image: http://www.chemistry.wustl.edu/~edudev/LabTutorials/Ferritin/feferr.html</a:t>
            </a:r>
          </a:p>
          <a:p>
            <a:r>
              <a:rPr lang="en-US" dirty="0" err="1"/>
              <a:t>Mn</a:t>
            </a:r>
            <a:r>
              <a:rPr lang="en-US" dirty="0"/>
              <a:t>(ii) image: Hach company, 2007</a:t>
            </a:r>
          </a:p>
        </p:txBody>
      </p:sp>
      <p:sp>
        <p:nvSpPr>
          <p:cNvPr id="4" name="Slide Number Placeholder 3"/>
          <p:cNvSpPr>
            <a:spLocks noGrp="1"/>
          </p:cNvSpPr>
          <p:nvPr>
            <p:ph type="sldNum" sz="quarter" idx="10"/>
          </p:nvPr>
        </p:nvSpPr>
        <p:spPr/>
        <p:txBody>
          <a:bodyPr/>
          <a:lstStyle/>
          <a:p>
            <a:fld id="{C47EB190-C99C-47E9-93A3-E2ADCC005246}" type="slidenum">
              <a:rPr lang="en-US" smtClean="0"/>
              <a:t>6</a:t>
            </a:fld>
            <a:endParaRPr lang="en-US"/>
          </a:p>
        </p:txBody>
      </p:sp>
    </p:spTree>
    <p:extLst>
      <p:ext uri="{BB962C8B-B14F-4D97-AF65-F5344CB8AC3E}">
        <p14:creationId xmlns:p14="http://schemas.microsoft.com/office/powerpoint/2010/main" val="4030383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 Fe in rinse means that some metals are likely in sampling lines. How does this compare to concentrations found by Siefert? Also mention detection limits. Were any in non-glass containers? Note that these number can’t really be trusted (freezer breaking, storage effects, etc.), but we do show that we can definitely detect these metals with these methods. Also proved that we can ship these samples without destroying them.</a:t>
            </a:r>
          </a:p>
        </p:txBody>
      </p:sp>
      <p:sp>
        <p:nvSpPr>
          <p:cNvPr id="4" name="Slide Number Placeholder 3"/>
          <p:cNvSpPr>
            <a:spLocks noGrp="1"/>
          </p:cNvSpPr>
          <p:nvPr>
            <p:ph type="sldNum" sz="quarter" idx="10"/>
          </p:nvPr>
        </p:nvSpPr>
        <p:spPr/>
        <p:txBody>
          <a:bodyPr/>
          <a:lstStyle/>
          <a:p>
            <a:fld id="{77729B32-A8E4-E843-A3A3-85B818FB9B9F}" type="slidenum">
              <a:rPr lang="en-US" smtClean="0"/>
              <a:t>7</a:t>
            </a:fld>
            <a:endParaRPr lang="en-US"/>
          </a:p>
        </p:txBody>
      </p:sp>
    </p:spTree>
    <p:extLst>
      <p:ext uri="{BB962C8B-B14F-4D97-AF65-F5344CB8AC3E}">
        <p14:creationId xmlns:p14="http://schemas.microsoft.com/office/powerpoint/2010/main" val="1840551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carboxylic acids do you expect to see?</a:t>
            </a:r>
          </a:p>
        </p:txBody>
      </p:sp>
      <p:sp>
        <p:nvSpPr>
          <p:cNvPr id="4" name="Slide Number Placeholder 3"/>
          <p:cNvSpPr>
            <a:spLocks noGrp="1"/>
          </p:cNvSpPr>
          <p:nvPr>
            <p:ph type="sldNum" sz="quarter" idx="10"/>
          </p:nvPr>
        </p:nvSpPr>
        <p:spPr/>
        <p:txBody>
          <a:bodyPr/>
          <a:lstStyle/>
          <a:p>
            <a:fld id="{77729B32-A8E4-E843-A3A3-85B818FB9B9F}" type="slidenum">
              <a:rPr lang="en-US" smtClean="0"/>
              <a:t>8</a:t>
            </a:fld>
            <a:endParaRPr lang="en-US"/>
          </a:p>
        </p:txBody>
      </p:sp>
    </p:spTree>
    <p:extLst>
      <p:ext uri="{BB962C8B-B14F-4D97-AF65-F5344CB8AC3E}">
        <p14:creationId xmlns:p14="http://schemas.microsoft.com/office/powerpoint/2010/main" val="28104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Feasible for Fe(II) and Cu(II) concentrations; will need to ship samples and have them run on ICP-MS immediately upon receipt to minimize storage losses. Currently testing storage loss.</a:t>
            </a:r>
          </a:p>
        </p:txBody>
      </p:sp>
      <p:sp>
        <p:nvSpPr>
          <p:cNvPr id="4" name="Slide Number Placeholder 3"/>
          <p:cNvSpPr>
            <a:spLocks noGrp="1"/>
          </p:cNvSpPr>
          <p:nvPr>
            <p:ph type="sldNum" sz="quarter" idx="10"/>
          </p:nvPr>
        </p:nvSpPr>
        <p:spPr/>
        <p:txBody>
          <a:bodyPr/>
          <a:lstStyle/>
          <a:p>
            <a:fld id="{77729B32-A8E4-E843-A3A3-85B818FB9B9F}" type="slidenum">
              <a:rPr lang="en-US" smtClean="0"/>
              <a:t>9</a:t>
            </a:fld>
            <a:endParaRPr lang="en-US"/>
          </a:p>
        </p:txBody>
      </p:sp>
    </p:spTree>
    <p:extLst>
      <p:ext uri="{BB962C8B-B14F-4D97-AF65-F5344CB8AC3E}">
        <p14:creationId xmlns:p14="http://schemas.microsoft.com/office/powerpoint/2010/main" val="273593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Mention how models </a:t>
            </a:r>
            <a:r>
              <a:rPr lang="en-US" sz="1200" dirty="0" err="1"/>
              <a:t>underpredict</a:t>
            </a:r>
            <a:r>
              <a:rPr lang="en-US" sz="1200" dirty="0"/>
              <a:t> scattering and organic carbon aloft (above cloud deck) because they don’t include cloud processing, subsequent impacts not well characterized (models consistently </a:t>
            </a:r>
            <a:r>
              <a:rPr lang="en-US" sz="1200" dirty="0" err="1"/>
              <a:t>underpredict</a:t>
            </a:r>
            <a:r>
              <a:rPr lang="en-US" sz="1200" dirty="0"/>
              <a:t> organic carbon aloft because cloud processing not included/not well understood, predictions of scattering above clouds not understood because measurements above cloud not available)</a:t>
            </a:r>
          </a:p>
          <a:p>
            <a:r>
              <a:rPr lang="en-US" sz="1200" dirty="0"/>
              <a:t>Aloft aerosols above clouds:</a:t>
            </a:r>
          </a:p>
          <a:p>
            <a:r>
              <a:rPr lang="en-US" sz="1200" dirty="0"/>
              <a:t>	scatter diffuse backscatter</a:t>
            </a:r>
          </a:p>
          <a:p>
            <a:r>
              <a:rPr lang="en-US" sz="1200" dirty="0"/>
              <a:t>	subject to less removal processes</a:t>
            </a:r>
          </a:p>
          <a:p>
            <a:pPr marL="257175" indent="-257175">
              <a:buFont typeface="Arial" panose="020B0604020202020204" pitchFamily="34" charset="0"/>
              <a:buChar char="•"/>
            </a:pPr>
            <a:r>
              <a:rPr lang="en-US" sz="1200" dirty="0">
                <a:latin typeface="Arial" panose="020B0604020202020204" pitchFamily="34" charset="0"/>
                <a:cs typeface="Arial" panose="020B0604020202020204" pitchFamily="34" charset="0"/>
              </a:rPr>
              <a:t>Vertical redistribution of trace species </a:t>
            </a:r>
          </a:p>
          <a:p>
            <a:pPr marL="257175" indent="-257175">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1200" dirty="0">
                <a:latin typeface="Arial" panose="020B0604020202020204" pitchFamily="34" charset="0"/>
                <a:cs typeface="Arial" panose="020B0604020202020204" pitchFamily="34" charset="0"/>
              </a:rPr>
              <a:t>Medium for aqueous-phase oxidation of volatile organic carbons</a:t>
            </a:r>
          </a:p>
          <a:p>
            <a:endParaRPr lang="en-US" dirty="0"/>
          </a:p>
        </p:txBody>
      </p:sp>
      <p:sp>
        <p:nvSpPr>
          <p:cNvPr id="4" name="Slide Number Placeholder 3"/>
          <p:cNvSpPr>
            <a:spLocks noGrp="1"/>
          </p:cNvSpPr>
          <p:nvPr>
            <p:ph type="sldNum" sz="quarter" idx="10"/>
          </p:nvPr>
        </p:nvSpPr>
        <p:spPr/>
        <p:txBody>
          <a:bodyPr/>
          <a:lstStyle/>
          <a:p>
            <a:fld id="{77729B32-A8E4-E843-A3A3-85B818FB9B9F}" type="slidenum">
              <a:rPr lang="en-US" smtClean="0"/>
              <a:t>11</a:t>
            </a:fld>
            <a:endParaRPr lang="en-US"/>
          </a:p>
        </p:txBody>
      </p:sp>
    </p:spTree>
    <p:extLst>
      <p:ext uri="{BB962C8B-B14F-4D97-AF65-F5344CB8AC3E}">
        <p14:creationId xmlns:p14="http://schemas.microsoft.com/office/powerpoint/2010/main" val="39373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fld id="{DD5C28A2-967B-2A44-B1CA-1A3CE16A83A1}" type="datetime1">
              <a:rPr lang="en-US" smtClean="0"/>
              <a:t>3/14/2018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fld id="{EC2C992D-A3D2-C54B-923A-3B2BDA9E719C}" type="slidenum">
              <a:rPr lang="en-US" smtClean="0"/>
              <a:pPr/>
              <a:t>‹#›</a:t>
            </a:fld>
            <a:endParaRPr lang="en-US" dirty="0"/>
          </a:p>
        </p:txBody>
      </p:sp>
    </p:spTree>
    <p:extLst>
      <p:ext uri="{BB962C8B-B14F-4D97-AF65-F5344CB8AC3E}">
        <p14:creationId xmlns:p14="http://schemas.microsoft.com/office/powerpoint/2010/main" val="316547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734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FD93A4-F5F5-1A4C-98E5-64ED191D6F0C}" type="datetime1">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B5B64-243B-AC41-AF55-A7B0E9BF081F}" type="slidenum">
              <a:rPr lang="en-US" smtClean="0"/>
              <a:t>‹#›</a:t>
            </a:fld>
            <a:endParaRPr lang="en-US"/>
          </a:p>
        </p:txBody>
      </p:sp>
    </p:spTree>
    <p:extLst>
      <p:ext uri="{BB962C8B-B14F-4D97-AF65-F5344CB8AC3E}">
        <p14:creationId xmlns:p14="http://schemas.microsoft.com/office/powerpoint/2010/main" val="399835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734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CF7C65-BF86-8743-B8F9-31C714769B4E}" type="datetime1">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B5B64-243B-AC41-AF55-A7B0E9BF081F}" type="slidenum">
              <a:rPr lang="en-US" smtClean="0"/>
              <a:t>‹#›</a:t>
            </a:fld>
            <a:endParaRPr lang="en-US"/>
          </a:p>
        </p:txBody>
      </p:sp>
    </p:spTree>
    <p:extLst>
      <p:ext uri="{BB962C8B-B14F-4D97-AF65-F5344CB8AC3E}">
        <p14:creationId xmlns:p14="http://schemas.microsoft.com/office/powerpoint/2010/main" val="200738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734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2782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86127"/>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2782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86127"/>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941553-22F8-294C-A5EA-DFE177D072CA}" type="datetime1">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B5B64-243B-AC41-AF55-A7B0E9BF081F}" type="slidenum">
              <a:rPr lang="en-US" smtClean="0"/>
              <a:t>‹#›</a:t>
            </a:fld>
            <a:endParaRPr lang="en-US"/>
          </a:p>
        </p:txBody>
      </p:sp>
    </p:spTree>
    <p:extLst>
      <p:ext uri="{BB962C8B-B14F-4D97-AF65-F5344CB8AC3E}">
        <p14:creationId xmlns:p14="http://schemas.microsoft.com/office/powerpoint/2010/main" val="385292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375031"/>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53708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0C0AF-4645-1245-A2A8-80FE4C463D94}" type="datetime1">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B5B64-243B-AC41-AF55-A7B0E9BF081F}" type="slidenum">
              <a:rPr lang="en-US" smtClean="0"/>
              <a:t>‹#›</a:t>
            </a:fld>
            <a:endParaRPr lang="en-US"/>
          </a:p>
        </p:txBody>
      </p:sp>
    </p:spTree>
    <p:extLst>
      <p:ext uri="{BB962C8B-B14F-4D97-AF65-F5344CB8AC3E}">
        <p14:creationId xmlns:p14="http://schemas.microsoft.com/office/powerpoint/2010/main" val="2709762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D257F3-5645-B540-AEF5-75249652EE33}" type="datetime1">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B5B64-243B-AC41-AF55-A7B0E9BF081F}" type="slidenum">
              <a:rPr lang="en-US" smtClean="0"/>
              <a:t>‹#›</a:t>
            </a:fld>
            <a:endParaRPr lang="en-US"/>
          </a:p>
        </p:txBody>
      </p:sp>
    </p:spTree>
    <p:extLst>
      <p:ext uri="{BB962C8B-B14F-4D97-AF65-F5344CB8AC3E}">
        <p14:creationId xmlns:p14="http://schemas.microsoft.com/office/powerpoint/2010/main" val="105824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58077"/>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665189-E7F6-4940-83A1-D08C7666959D}" type="datetime1">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B5B64-243B-AC41-AF55-A7B0E9BF081F}" type="slidenum">
              <a:rPr lang="en-US" smtClean="0"/>
              <a:t>‹#›</a:t>
            </a:fld>
            <a:endParaRPr lang="en-US"/>
          </a:p>
        </p:txBody>
      </p:sp>
    </p:spTree>
    <p:extLst>
      <p:ext uri="{BB962C8B-B14F-4D97-AF65-F5344CB8AC3E}">
        <p14:creationId xmlns:p14="http://schemas.microsoft.com/office/powerpoint/2010/main" val="122036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721CD1-3A45-484A-A21D-596ED07CB159}" type="datetime1">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B5B64-243B-AC41-AF55-A7B0E9BF081F}" type="slidenum">
              <a:rPr lang="en-US" smtClean="0"/>
              <a:t>‹#›</a:t>
            </a:fld>
            <a:endParaRPr lang="en-US"/>
          </a:p>
        </p:txBody>
      </p:sp>
    </p:spTree>
    <p:extLst>
      <p:ext uri="{BB962C8B-B14F-4D97-AF65-F5344CB8AC3E}">
        <p14:creationId xmlns:p14="http://schemas.microsoft.com/office/powerpoint/2010/main" val="123797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0E9816-A676-4B2A-9E87-CDC02AD0AEA6}"/>
              </a:ext>
            </a:extLst>
          </p:cNvPr>
          <p:cNvSpPr>
            <a:spLocks noGrp="1"/>
          </p:cNvSpPr>
          <p:nvPr>
            <p:ph type="dt" sz="half" idx="10"/>
          </p:nvPr>
        </p:nvSpPr>
        <p:spPr/>
        <p:txBody>
          <a:bodyPr/>
          <a:lstStyle/>
          <a:p>
            <a:fld id="{364AF320-6FCF-4406-9D81-5D48665B21CE}" type="datetimeFigureOut">
              <a:rPr lang="en-US" smtClean="0"/>
              <a:t>3/14/2018</a:t>
            </a:fld>
            <a:endParaRPr lang="en-US"/>
          </a:p>
        </p:txBody>
      </p:sp>
      <p:sp>
        <p:nvSpPr>
          <p:cNvPr id="3" name="Footer Placeholder 2">
            <a:extLst>
              <a:ext uri="{FF2B5EF4-FFF2-40B4-BE49-F238E27FC236}">
                <a16:creationId xmlns:a16="http://schemas.microsoft.com/office/drawing/2014/main" id="{E4176C88-EB9C-467C-8B1B-B457A5B691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54E8FE-83CF-4B08-A66D-5D187D9451E0}"/>
              </a:ext>
            </a:extLst>
          </p:cNvPr>
          <p:cNvSpPr>
            <a:spLocks noGrp="1"/>
          </p:cNvSpPr>
          <p:nvPr>
            <p:ph type="sldNum" sz="quarter" idx="12"/>
          </p:nvPr>
        </p:nvSpPr>
        <p:spPr/>
        <p:txBody>
          <a:bodyPr/>
          <a:lstStyle/>
          <a:p>
            <a:fld id="{872100B1-8AD9-47E8-941C-43E2DAD6CC41}" type="slidenum">
              <a:rPr lang="en-US" smtClean="0"/>
              <a:t>‹#›</a:t>
            </a:fld>
            <a:endParaRPr lang="en-US"/>
          </a:p>
        </p:txBody>
      </p:sp>
    </p:spTree>
    <p:extLst>
      <p:ext uri="{BB962C8B-B14F-4D97-AF65-F5344CB8AC3E}">
        <p14:creationId xmlns:p14="http://schemas.microsoft.com/office/powerpoint/2010/main" val="46746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A1A08D25-AB20-A344-A108-3A8DA3FC0496}" type="datetime1">
              <a:rPr lang="en-US" smtClean="0"/>
              <a:t>3/14/2018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C5EB5B64-243B-AC41-AF55-A7B0E9BF081F}" type="slidenum">
              <a:rPr lang="en-US" smtClean="0"/>
              <a:pPr/>
              <a:t>‹#›</a:t>
            </a:fld>
            <a:endParaRPr lang="en-US" dirty="0"/>
          </a:p>
        </p:txBody>
      </p:sp>
    </p:spTree>
    <p:extLst>
      <p:ext uri="{BB962C8B-B14F-4D97-AF65-F5344CB8AC3E}">
        <p14:creationId xmlns:p14="http://schemas.microsoft.com/office/powerpoint/2010/main" val="15599703"/>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4" r:id="rId3"/>
    <p:sldLayoutId id="2147483665" r:id="rId4"/>
    <p:sldLayoutId id="2147483668" r:id="rId5"/>
    <p:sldLayoutId id="2147483669" r:id="rId6"/>
    <p:sldLayoutId id="2147483670" r:id="rId7"/>
    <p:sldLayoutId id="2147483671" r:id="rId8"/>
    <p:sldLayoutId id="2147483672" r:id="rId9"/>
  </p:sldLayoutIdLst>
  <p:hf hdr="0" dt="0"/>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310AB3-BAD3-4B7C-BBE1-0E31843EEAC7}"/>
              </a:ext>
            </a:extLst>
          </p:cNvPr>
          <p:cNvPicPr>
            <a:picLocks noChangeAspect="1"/>
          </p:cNvPicPr>
          <p:nvPr/>
        </p:nvPicPr>
        <p:blipFill>
          <a:blip r:embed="rId2"/>
          <a:stretch>
            <a:fillRect/>
          </a:stretch>
        </p:blipFill>
        <p:spPr>
          <a:xfrm>
            <a:off x="0" y="843427"/>
            <a:ext cx="9144000" cy="6014573"/>
          </a:xfrm>
          <a:prstGeom prst="rect">
            <a:avLst/>
          </a:prstGeom>
        </p:spPr>
      </p:pic>
      <p:sp>
        <p:nvSpPr>
          <p:cNvPr id="2" name="Title 1">
            <a:extLst>
              <a:ext uri="{FF2B5EF4-FFF2-40B4-BE49-F238E27FC236}">
                <a16:creationId xmlns:a16="http://schemas.microsoft.com/office/drawing/2014/main" id="{8A4E502E-1165-44DC-8376-72F375174F13}"/>
              </a:ext>
            </a:extLst>
          </p:cNvPr>
          <p:cNvSpPr>
            <a:spLocks noGrp="1"/>
          </p:cNvSpPr>
          <p:nvPr>
            <p:ph type="ctrTitle"/>
          </p:nvPr>
        </p:nvSpPr>
        <p:spPr>
          <a:xfrm>
            <a:off x="1223962" y="2514975"/>
            <a:ext cx="6858000" cy="1790700"/>
          </a:xfrm>
        </p:spPr>
        <p:txBody>
          <a:bodyPr>
            <a:normAutofit/>
          </a:bodyPr>
          <a:lstStyle/>
          <a:p>
            <a:r>
              <a:rPr lang="en-US" dirty="0">
                <a:solidFill>
                  <a:schemeClr val="accent3">
                    <a:lumMod val="20000"/>
                    <a:lumOff val="80000"/>
                  </a:schemeClr>
                </a:solidFill>
              </a:rPr>
              <a:t>CPOC Pilot Study:</a:t>
            </a:r>
            <a:br>
              <a:rPr lang="en-US" dirty="0">
                <a:solidFill>
                  <a:schemeClr val="accent3">
                    <a:lumMod val="20000"/>
                    <a:lumOff val="80000"/>
                  </a:schemeClr>
                </a:solidFill>
              </a:rPr>
            </a:br>
            <a:r>
              <a:rPr lang="en-US" dirty="0">
                <a:solidFill>
                  <a:schemeClr val="accent3">
                    <a:lumMod val="20000"/>
                    <a:lumOff val="80000"/>
                  </a:schemeClr>
                </a:solidFill>
              </a:rPr>
              <a:t>Transition Metals Update</a:t>
            </a:r>
          </a:p>
        </p:txBody>
      </p:sp>
      <p:sp>
        <p:nvSpPr>
          <p:cNvPr id="3" name="Subtitle 2">
            <a:extLst>
              <a:ext uri="{FF2B5EF4-FFF2-40B4-BE49-F238E27FC236}">
                <a16:creationId xmlns:a16="http://schemas.microsoft.com/office/drawing/2014/main" id="{1B87BC5D-2444-4681-ABF3-F64694B28B77}"/>
              </a:ext>
            </a:extLst>
          </p:cNvPr>
          <p:cNvSpPr>
            <a:spLocks noGrp="1"/>
          </p:cNvSpPr>
          <p:nvPr>
            <p:ph type="subTitle" idx="1"/>
          </p:nvPr>
        </p:nvSpPr>
        <p:spPr>
          <a:xfrm>
            <a:off x="1223962" y="5129473"/>
            <a:ext cx="6858000" cy="904729"/>
          </a:xfrm>
        </p:spPr>
        <p:txBody>
          <a:bodyPr/>
          <a:lstStyle/>
          <a:p>
            <a:r>
              <a:rPr lang="en-US" sz="2800" dirty="0">
                <a:solidFill>
                  <a:schemeClr val="bg2"/>
                </a:solidFill>
              </a:rPr>
              <a:t>Amy Christiansen</a:t>
            </a:r>
          </a:p>
          <a:p>
            <a:r>
              <a:rPr lang="en-US" sz="2800" dirty="0">
                <a:solidFill>
                  <a:schemeClr val="bg2"/>
                </a:solidFill>
              </a:rPr>
              <a:t>March 15, 2018</a:t>
            </a:r>
          </a:p>
        </p:txBody>
      </p:sp>
      <p:sp>
        <p:nvSpPr>
          <p:cNvPr id="5" name="Slide Number Placeholder 4">
            <a:extLst>
              <a:ext uri="{FF2B5EF4-FFF2-40B4-BE49-F238E27FC236}">
                <a16:creationId xmlns:a16="http://schemas.microsoft.com/office/drawing/2014/main" id="{ABBA75F8-4BC4-469A-B30D-0D6B9D5E3F9C}"/>
              </a:ext>
            </a:extLst>
          </p:cNvPr>
          <p:cNvSpPr>
            <a:spLocks noGrp="1"/>
          </p:cNvSpPr>
          <p:nvPr>
            <p:ph type="sldNum" sz="quarter" idx="12"/>
          </p:nvPr>
        </p:nvSpPr>
        <p:spPr>
          <a:xfrm>
            <a:off x="6553200" y="6356350"/>
            <a:ext cx="2133600" cy="365125"/>
          </a:xfrm>
        </p:spPr>
        <p:txBody>
          <a:bodyPr/>
          <a:lstStyle/>
          <a:p>
            <a:fld id="{C5EB5B64-243B-AC41-AF55-A7B0E9BF081F}" type="slidenum">
              <a:rPr lang="en-US" smtClean="0"/>
              <a:t>1</a:t>
            </a:fld>
            <a:endParaRPr lang="en-US" dirty="0"/>
          </a:p>
        </p:txBody>
      </p:sp>
    </p:spTree>
    <p:extLst>
      <p:ext uri="{BB962C8B-B14F-4D97-AF65-F5344CB8AC3E}">
        <p14:creationId xmlns:p14="http://schemas.microsoft.com/office/powerpoint/2010/main" val="3120189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2238F5-0D41-497D-9F46-234932A3E8CD}"/>
              </a:ext>
            </a:extLst>
          </p:cNvPr>
          <p:cNvPicPr>
            <a:picLocks noChangeAspect="1"/>
          </p:cNvPicPr>
          <p:nvPr/>
        </p:nvPicPr>
        <p:blipFill>
          <a:blip r:embed="rId2"/>
          <a:stretch>
            <a:fillRect/>
          </a:stretch>
        </p:blipFill>
        <p:spPr>
          <a:xfrm>
            <a:off x="492591" y="863991"/>
            <a:ext cx="3852569" cy="5136759"/>
          </a:xfrm>
          <a:prstGeom prst="rect">
            <a:avLst/>
          </a:prstGeom>
        </p:spPr>
      </p:pic>
      <p:pic>
        <p:nvPicPr>
          <p:cNvPr id="5" name="Picture 4">
            <a:extLst>
              <a:ext uri="{FF2B5EF4-FFF2-40B4-BE49-F238E27FC236}">
                <a16:creationId xmlns:a16="http://schemas.microsoft.com/office/drawing/2014/main" id="{6C9BAAC0-1AD6-4008-8A58-9CE66E28B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184258" y="1506929"/>
            <a:ext cx="5143500" cy="3857625"/>
          </a:xfrm>
          <a:prstGeom prst="rect">
            <a:avLst/>
          </a:prstGeom>
        </p:spPr>
      </p:pic>
      <p:sp>
        <p:nvSpPr>
          <p:cNvPr id="4" name="Slide Number Placeholder 4">
            <a:extLst>
              <a:ext uri="{FF2B5EF4-FFF2-40B4-BE49-F238E27FC236}">
                <a16:creationId xmlns:a16="http://schemas.microsoft.com/office/drawing/2014/main" id="{40AAA77E-CC6D-4E28-AA32-E5CDEF88104E}"/>
              </a:ext>
            </a:extLst>
          </p:cNvPr>
          <p:cNvSpPr>
            <a:spLocks noGrp="1"/>
          </p:cNvSpPr>
          <p:nvPr>
            <p:ph type="sldNum" sz="quarter" idx="12"/>
          </p:nvPr>
        </p:nvSpPr>
        <p:spPr>
          <a:xfrm>
            <a:off x="6553200" y="6356350"/>
            <a:ext cx="2133600" cy="365125"/>
          </a:xfrm>
        </p:spPr>
        <p:txBody>
          <a:bodyPr/>
          <a:lstStyle/>
          <a:p>
            <a:fld id="{C5EB5B64-243B-AC41-AF55-A7B0E9BF081F}" type="slidenum">
              <a:rPr lang="en-US" smtClean="0"/>
              <a:t>10</a:t>
            </a:fld>
            <a:endParaRPr lang="en-US" dirty="0"/>
          </a:p>
        </p:txBody>
      </p:sp>
    </p:spTree>
    <p:extLst>
      <p:ext uri="{BB962C8B-B14F-4D97-AF65-F5344CB8AC3E}">
        <p14:creationId xmlns:p14="http://schemas.microsoft.com/office/powerpoint/2010/main" val="494428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E1EC76-AF4A-4657-8669-62182300F9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A14422-2821-4342-B088-55FC1D6471A4}"/>
              </a:ext>
            </a:extLst>
          </p:cNvPr>
          <p:cNvSpPr>
            <a:spLocks noGrp="1"/>
          </p:cNvSpPr>
          <p:nvPr>
            <p:ph type="sldNum" sz="quarter" idx="12"/>
          </p:nvPr>
        </p:nvSpPr>
        <p:spPr/>
        <p:txBody>
          <a:bodyPr/>
          <a:lstStyle/>
          <a:p>
            <a:fld id="{C5EB5B64-243B-AC41-AF55-A7B0E9BF081F}" type="slidenum">
              <a:rPr lang="en-US" smtClean="0"/>
              <a:t>11</a:t>
            </a:fld>
            <a:endParaRPr lang="en-US" dirty="0"/>
          </a:p>
        </p:txBody>
      </p:sp>
      <p:grpSp>
        <p:nvGrpSpPr>
          <p:cNvPr id="6" name="Group 5">
            <a:extLst>
              <a:ext uri="{FF2B5EF4-FFF2-40B4-BE49-F238E27FC236}">
                <a16:creationId xmlns:a16="http://schemas.microsoft.com/office/drawing/2014/main" id="{8AE772B1-F488-460C-8F7C-2F3586059BAC}"/>
              </a:ext>
            </a:extLst>
          </p:cNvPr>
          <p:cNvGrpSpPr/>
          <p:nvPr/>
        </p:nvGrpSpPr>
        <p:grpSpPr>
          <a:xfrm>
            <a:off x="951643" y="1126070"/>
            <a:ext cx="3125435" cy="4486177"/>
            <a:chOff x="658004" y="1383720"/>
            <a:chExt cx="3125435" cy="4486177"/>
          </a:xfrm>
        </p:grpSpPr>
        <p:sp>
          <p:nvSpPr>
            <p:cNvPr id="7" name="Rounded Rectangle 64">
              <a:extLst>
                <a:ext uri="{FF2B5EF4-FFF2-40B4-BE49-F238E27FC236}">
                  <a16:creationId xmlns:a16="http://schemas.microsoft.com/office/drawing/2014/main" id="{55B9BCFF-1A7C-489F-B5E2-F3B84EC92110}"/>
                </a:ext>
              </a:extLst>
            </p:cNvPr>
            <p:cNvSpPr/>
            <p:nvPr/>
          </p:nvSpPr>
          <p:spPr>
            <a:xfrm>
              <a:off x="2481689" y="3841136"/>
              <a:ext cx="1301750" cy="4191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Calibri"/>
                  <a:cs typeface="Calibri"/>
                </a:rPr>
                <a:t>WSOGs</a:t>
              </a:r>
            </a:p>
          </p:txBody>
        </p:sp>
        <p:sp>
          <p:nvSpPr>
            <p:cNvPr id="8" name="Rounded Rectangle 71">
              <a:extLst>
                <a:ext uri="{FF2B5EF4-FFF2-40B4-BE49-F238E27FC236}">
                  <a16:creationId xmlns:a16="http://schemas.microsoft.com/office/drawing/2014/main" id="{556DBEC2-5EDA-4A83-B9C0-769CFD0C3B9C}"/>
                </a:ext>
              </a:extLst>
            </p:cNvPr>
            <p:cNvSpPr/>
            <p:nvPr/>
          </p:nvSpPr>
          <p:spPr>
            <a:xfrm>
              <a:off x="2452055" y="3557503"/>
              <a:ext cx="1301750" cy="4191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baseline="30000" dirty="0">
                  <a:solidFill>
                    <a:schemeClr val="tx1"/>
                  </a:solidFill>
                  <a:latin typeface="Wingdings"/>
                  <a:ea typeface="Wingdings"/>
                  <a:cs typeface="Wingdings"/>
                  <a:sym typeface="Wingdings"/>
                </a:rPr>
                <a:t></a:t>
              </a:r>
              <a:r>
                <a:rPr lang="en-US" sz="1500" b="1" dirty="0">
                  <a:solidFill>
                    <a:schemeClr val="tx1"/>
                  </a:solidFill>
                  <a:latin typeface="Calibri"/>
                  <a:cs typeface="Calibri"/>
                </a:rPr>
                <a:t>OH</a:t>
              </a:r>
            </a:p>
          </p:txBody>
        </p:sp>
        <p:grpSp>
          <p:nvGrpSpPr>
            <p:cNvPr id="9" name="Group 8">
              <a:extLst>
                <a:ext uri="{FF2B5EF4-FFF2-40B4-BE49-F238E27FC236}">
                  <a16:creationId xmlns:a16="http://schemas.microsoft.com/office/drawing/2014/main" id="{00059303-C8F2-4C46-B8D8-DD70C75BC1B7}"/>
                </a:ext>
              </a:extLst>
            </p:cNvPr>
            <p:cNvGrpSpPr/>
            <p:nvPr/>
          </p:nvGrpSpPr>
          <p:grpSpPr>
            <a:xfrm>
              <a:off x="658004" y="1383720"/>
              <a:ext cx="2979879" cy="4486177"/>
              <a:chOff x="658004" y="1383720"/>
              <a:chExt cx="2979879" cy="4486177"/>
            </a:xfrm>
          </p:grpSpPr>
          <p:sp>
            <p:nvSpPr>
              <p:cNvPr id="10" name="Arc 31">
                <a:extLst>
                  <a:ext uri="{FF2B5EF4-FFF2-40B4-BE49-F238E27FC236}">
                    <a16:creationId xmlns:a16="http://schemas.microsoft.com/office/drawing/2014/main" id="{42B9C46B-8588-4B19-BACF-081EE2E251E9}"/>
                  </a:ext>
                </a:extLst>
              </p:cNvPr>
              <p:cNvSpPr>
                <a:spLocks/>
              </p:cNvSpPr>
              <p:nvPr/>
            </p:nvSpPr>
            <p:spPr bwMode="auto">
              <a:xfrm rot="16409780" flipH="1">
                <a:off x="2797613" y="2825919"/>
                <a:ext cx="1319116" cy="361424"/>
              </a:xfrm>
              <a:custGeom>
                <a:avLst/>
                <a:gdLst>
                  <a:gd name="G0" fmla="+- 20976 0 0"/>
                  <a:gd name="G1" fmla="+- 0 0 0"/>
                  <a:gd name="G2" fmla="+- 21600 0 0"/>
                  <a:gd name="T0" fmla="*/ 40966 w 40966"/>
                  <a:gd name="T1" fmla="*/ 8182 h 21600"/>
                  <a:gd name="T2" fmla="*/ 0 w 40966"/>
                  <a:gd name="T3" fmla="*/ 5152 h 21600"/>
                  <a:gd name="T4" fmla="*/ 20976 w 40966"/>
                  <a:gd name="T5" fmla="*/ 0 h 21600"/>
                </a:gdLst>
                <a:ahLst/>
                <a:cxnLst>
                  <a:cxn ang="0">
                    <a:pos x="T0" y="T1"/>
                  </a:cxn>
                  <a:cxn ang="0">
                    <a:pos x="T2" y="T3"/>
                  </a:cxn>
                  <a:cxn ang="0">
                    <a:pos x="T4" y="T5"/>
                  </a:cxn>
                </a:cxnLst>
                <a:rect l="0" t="0" r="r" b="b"/>
                <a:pathLst>
                  <a:path w="40966" h="21600" fill="none" extrusionOk="0">
                    <a:moveTo>
                      <a:pt x="40966" y="8182"/>
                    </a:moveTo>
                    <a:cubicBezTo>
                      <a:pt x="37644" y="16298"/>
                      <a:pt x="29745" y="21599"/>
                      <a:pt x="20976" y="21599"/>
                    </a:cubicBezTo>
                    <a:cubicBezTo>
                      <a:pt x="11031" y="21599"/>
                      <a:pt x="2371" y="14809"/>
                      <a:pt x="-1" y="5152"/>
                    </a:cubicBezTo>
                  </a:path>
                  <a:path w="40966" h="21600" stroke="0" extrusionOk="0">
                    <a:moveTo>
                      <a:pt x="40966" y="8182"/>
                    </a:moveTo>
                    <a:cubicBezTo>
                      <a:pt x="37644" y="16298"/>
                      <a:pt x="29745" y="21599"/>
                      <a:pt x="20976" y="21599"/>
                    </a:cubicBezTo>
                    <a:cubicBezTo>
                      <a:pt x="11031" y="21599"/>
                      <a:pt x="2371" y="14809"/>
                      <a:pt x="-1" y="5152"/>
                    </a:cubicBezTo>
                    <a:lnTo>
                      <a:pt x="20976" y="0"/>
                    </a:lnTo>
                    <a:close/>
                  </a:path>
                </a:pathLst>
              </a:custGeom>
              <a:noFill/>
              <a:ln w="57150" cmpd="sng">
                <a:solidFill>
                  <a:schemeClr val="accent2"/>
                </a:solidFill>
                <a:miter lim="800000"/>
                <a:headEnd type="triangle"/>
                <a:tailEnd type="triangle"/>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grpSp>
            <p:nvGrpSpPr>
              <p:cNvPr id="11" name="Group 10">
                <a:extLst>
                  <a:ext uri="{FF2B5EF4-FFF2-40B4-BE49-F238E27FC236}">
                    <a16:creationId xmlns:a16="http://schemas.microsoft.com/office/drawing/2014/main" id="{1FAD53EE-2848-4CCD-A63A-9210E9D74534}"/>
                  </a:ext>
                </a:extLst>
              </p:cNvPr>
              <p:cNvGrpSpPr/>
              <p:nvPr/>
            </p:nvGrpSpPr>
            <p:grpSpPr>
              <a:xfrm>
                <a:off x="658004" y="1383720"/>
                <a:ext cx="2819377" cy="4486177"/>
                <a:chOff x="1936077" y="764816"/>
                <a:chExt cx="3759169" cy="5981569"/>
              </a:xfrm>
            </p:grpSpPr>
            <p:sp>
              <p:nvSpPr>
                <p:cNvPr id="12" name="Oval 8">
                  <a:extLst>
                    <a:ext uri="{FF2B5EF4-FFF2-40B4-BE49-F238E27FC236}">
                      <a16:creationId xmlns:a16="http://schemas.microsoft.com/office/drawing/2014/main" id="{A2818391-CE96-4C00-BE9C-8CC1318289BB}"/>
                    </a:ext>
                  </a:extLst>
                </p:cNvPr>
                <p:cNvSpPr>
                  <a:spLocks noChangeArrowheads="1"/>
                </p:cNvSpPr>
                <p:nvPr/>
              </p:nvSpPr>
              <p:spPr bwMode="auto">
                <a:xfrm>
                  <a:off x="3141164" y="815616"/>
                  <a:ext cx="203256" cy="177810"/>
                </a:xfrm>
                <a:prstGeom prst="ellipse">
                  <a:avLst/>
                </a:prstGeom>
                <a:solidFill>
                  <a:srgbClr val="FF0000"/>
                </a:solidFill>
                <a:ln>
                  <a:noFill/>
                </a:ln>
                <a:effectLst/>
              </p:spPr>
              <p:txBody>
                <a:bodyPr wrap="none" anchor="ctr"/>
                <a:lstStyle/>
                <a:p>
                  <a:endParaRPr lang="en-US" sz="1350"/>
                </a:p>
              </p:txBody>
            </p:sp>
            <p:sp>
              <p:nvSpPr>
                <p:cNvPr id="13" name="Oval 9">
                  <a:extLst>
                    <a:ext uri="{FF2B5EF4-FFF2-40B4-BE49-F238E27FC236}">
                      <a16:creationId xmlns:a16="http://schemas.microsoft.com/office/drawing/2014/main" id="{1DF9078A-E398-4DCF-8B8E-2B800623D5F1}"/>
                    </a:ext>
                  </a:extLst>
                </p:cNvPr>
                <p:cNvSpPr>
                  <a:spLocks noChangeArrowheads="1"/>
                </p:cNvSpPr>
                <p:nvPr/>
              </p:nvSpPr>
              <p:spPr bwMode="auto">
                <a:xfrm>
                  <a:off x="3124232" y="1222026"/>
                  <a:ext cx="220189" cy="237057"/>
                </a:xfrm>
                <a:prstGeom prst="ellipse">
                  <a:avLst/>
                </a:prstGeom>
                <a:solidFill>
                  <a:srgbClr val="800000"/>
                </a:solidFill>
                <a:ln>
                  <a:noFill/>
                </a:ln>
                <a:effectLst/>
              </p:spPr>
              <p:txBody>
                <a:bodyPr wrap="none" anchor="ctr"/>
                <a:lstStyle/>
                <a:p>
                  <a:endParaRPr lang="en-US" sz="1350"/>
                </a:p>
              </p:txBody>
            </p:sp>
            <p:sp>
              <p:nvSpPr>
                <p:cNvPr id="14" name="Oval 10">
                  <a:extLst>
                    <a:ext uri="{FF2B5EF4-FFF2-40B4-BE49-F238E27FC236}">
                      <a16:creationId xmlns:a16="http://schemas.microsoft.com/office/drawing/2014/main" id="{7E48BC46-9CD5-40C8-88F2-56C341F2AEE2}"/>
                    </a:ext>
                  </a:extLst>
                </p:cNvPr>
                <p:cNvSpPr>
                  <a:spLocks noChangeArrowheads="1"/>
                </p:cNvSpPr>
                <p:nvPr/>
              </p:nvSpPr>
              <p:spPr bwMode="auto">
                <a:xfrm>
                  <a:off x="3699964" y="917216"/>
                  <a:ext cx="177856" cy="228610"/>
                </a:xfrm>
                <a:prstGeom prst="ellipse">
                  <a:avLst/>
                </a:prstGeom>
                <a:solidFill>
                  <a:srgbClr val="0070B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15" name="Oval 11">
                  <a:extLst>
                    <a:ext uri="{FF2B5EF4-FFF2-40B4-BE49-F238E27FC236}">
                      <a16:creationId xmlns:a16="http://schemas.microsoft.com/office/drawing/2014/main" id="{F332B919-4F6D-47CE-AFA1-9B45AEE23899}"/>
                    </a:ext>
                  </a:extLst>
                </p:cNvPr>
                <p:cNvSpPr>
                  <a:spLocks noChangeArrowheads="1"/>
                </p:cNvSpPr>
                <p:nvPr/>
              </p:nvSpPr>
              <p:spPr bwMode="auto">
                <a:xfrm>
                  <a:off x="3573020" y="1222026"/>
                  <a:ext cx="152400" cy="152400"/>
                </a:xfrm>
                <a:prstGeom prst="ellipse">
                  <a:avLst/>
                </a:prstGeom>
                <a:solidFill>
                  <a:srgbClr val="FF0000"/>
                </a:solidFill>
                <a:ln>
                  <a:noFill/>
                </a:ln>
                <a:effectLst/>
              </p:spPr>
              <p:txBody>
                <a:bodyPr wrap="none" anchor="ctr"/>
                <a:lstStyle/>
                <a:p>
                  <a:endParaRPr lang="en-US" sz="1350"/>
                </a:p>
              </p:txBody>
            </p:sp>
            <p:sp>
              <p:nvSpPr>
                <p:cNvPr id="16" name="Oval 12">
                  <a:extLst>
                    <a:ext uri="{FF2B5EF4-FFF2-40B4-BE49-F238E27FC236}">
                      <a16:creationId xmlns:a16="http://schemas.microsoft.com/office/drawing/2014/main" id="{9A1B33D6-D4BB-495B-A7A0-01248DD13577}"/>
                    </a:ext>
                  </a:extLst>
                </p:cNvPr>
                <p:cNvSpPr>
                  <a:spLocks noChangeArrowheads="1"/>
                </p:cNvSpPr>
                <p:nvPr/>
              </p:nvSpPr>
              <p:spPr bwMode="auto">
                <a:xfrm>
                  <a:off x="3920098" y="764816"/>
                  <a:ext cx="186322" cy="228610"/>
                </a:xfrm>
                <a:prstGeom prst="ellipse">
                  <a:avLst/>
                </a:prstGeom>
                <a:solidFill>
                  <a:srgbClr val="800000"/>
                </a:solidFill>
                <a:ln>
                  <a:noFill/>
                </a:ln>
                <a:effectLst/>
              </p:spPr>
              <p:txBody>
                <a:bodyPr wrap="none" anchor="ctr"/>
                <a:lstStyle/>
                <a:p>
                  <a:endParaRPr lang="en-US" sz="1350"/>
                </a:p>
              </p:txBody>
            </p:sp>
            <p:sp>
              <p:nvSpPr>
                <p:cNvPr id="17" name="Oval 13">
                  <a:extLst>
                    <a:ext uri="{FF2B5EF4-FFF2-40B4-BE49-F238E27FC236}">
                      <a16:creationId xmlns:a16="http://schemas.microsoft.com/office/drawing/2014/main" id="{227971A0-B8E3-44DB-A544-181CFB9596F2}"/>
                    </a:ext>
                  </a:extLst>
                </p:cNvPr>
                <p:cNvSpPr>
                  <a:spLocks noChangeArrowheads="1"/>
                </p:cNvSpPr>
                <p:nvPr/>
              </p:nvSpPr>
              <p:spPr bwMode="auto">
                <a:xfrm>
                  <a:off x="4106420" y="1222026"/>
                  <a:ext cx="152400" cy="152400"/>
                </a:xfrm>
                <a:prstGeom prst="ellipse">
                  <a:avLst/>
                </a:prstGeom>
                <a:solidFill>
                  <a:srgbClr val="0070B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18" name="Oval 14">
                  <a:extLst>
                    <a:ext uri="{FF2B5EF4-FFF2-40B4-BE49-F238E27FC236}">
                      <a16:creationId xmlns:a16="http://schemas.microsoft.com/office/drawing/2014/main" id="{0CBA50E6-D546-4B19-ABBE-8A822EC10804}"/>
                    </a:ext>
                  </a:extLst>
                </p:cNvPr>
                <p:cNvSpPr>
                  <a:spLocks noChangeArrowheads="1"/>
                </p:cNvSpPr>
                <p:nvPr/>
              </p:nvSpPr>
              <p:spPr bwMode="auto">
                <a:xfrm>
                  <a:off x="3801620" y="1450626"/>
                  <a:ext cx="152400" cy="152400"/>
                </a:xfrm>
                <a:prstGeom prst="ellipse">
                  <a:avLst/>
                </a:prstGeom>
                <a:solidFill>
                  <a:srgbClr val="800000"/>
                </a:solidFill>
                <a:ln>
                  <a:noFill/>
                </a:ln>
                <a:effectLst/>
              </p:spPr>
              <p:txBody>
                <a:bodyPr wrap="none" anchor="ctr"/>
                <a:lstStyle/>
                <a:p>
                  <a:endParaRPr lang="en-US" sz="1350"/>
                </a:p>
              </p:txBody>
            </p:sp>
            <p:sp>
              <p:nvSpPr>
                <p:cNvPr id="19" name="Oval 17">
                  <a:extLst>
                    <a:ext uri="{FF2B5EF4-FFF2-40B4-BE49-F238E27FC236}">
                      <a16:creationId xmlns:a16="http://schemas.microsoft.com/office/drawing/2014/main" id="{CDA5E578-1D3E-49E5-BC18-6236786E5C3B}"/>
                    </a:ext>
                  </a:extLst>
                </p:cNvPr>
                <p:cNvSpPr>
                  <a:spLocks noChangeArrowheads="1"/>
                </p:cNvSpPr>
                <p:nvPr/>
              </p:nvSpPr>
              <p:spPr bwMode="auto">
                <a:xfrm>
                  <a:off x="4182620" y="1526826"/>
                  <a:ext cx="152400" cy="152400"/>
                </a:xfrm>
                <a:prstGeom prst="ellipse">
                  <a:avLst/>
                </a:prstGeom>
                <a:solidFill>
                  <a:srgbClr val="0070B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20" name="Oval 18">
                  <a:extLst>
                    <a:ext uri="{FF2B5EF4-FFF2-40B4-BE49-F238E27FC236}">
                      <a16:creationId xmlns:a16="http://schemas.microsoft.com/office/drawing/2014/main" id="{0011453B-5E3D-4905-A1FA-58EF92E98174}"/>
                    </a:ext>
                  </a:extLst>
                </p:cNvPr>
                <p:cNvSpPr>
                  <a:spLocks noChangeArrowheads="1"/>
                </p:cNvSpPr>
                <p:nvPr/>
              </p:nvSpPr>
              <p:spPr bwMode="auto">
                <a:xfrm>
                  <a:off x="4487420" y="1069626"/>
                  <a:ext cx="152400" cy="152400"/>
                </a:xfrm>
                <a:prstGeom prst="ellipse">
                  <a:avLst/>
                </a:prstGeom>
                <a:solidFill>
                  <a:srgbClr val="FF0000"/>
                </a:solidFill>
                <a:ln>
                  <a:noFill/>
                </a:ln>
                <a:effectLst/>
              </p:spPr>
              <p:txBody>
                <a:bodyPr wrap="none" anchor="ctr"/>
                <a:lstStyle/>
                <a:p>
                  <a:endParaRPr lang="en-US" sz="1350"/>
                </a:p>
              </p:txBody>
            </p:sp>
            <p:sp>
              <p:nvSpPr>
                <p:cNvPr id="21" name="Oval 19">
                  <a:extLst>
                    <a:ext uri="{FF2B5EF4-FFF2-40B4-BE49-F238E27FC236}">
                      <a16:creationId xmlns:a16="http://schemas.microsoft.com/office/drawing/2014/main" id="{F05308AE-B243-4606-85CB-E3F6305784F7}"/>
                    </a:ext>
                  </a:extLst>
                </p:cNvPr>
                <p:cNvSpPr>
                  <a:spLocks noChangeArrowheads="1"/>
                </p:cNvSpPr>
                <p:nvPr/>
              </p:nvSpPr>
              <p:spPr bwMode="auto">
                <a:xfrm>
                  <a:off x="4563620" y="1526826"/>
                  <a:ext cx="203144" cy="203190"/>
                </a:xfrm>
                <a:prstGeom prst="ellipse">
                  <a:avLst/>
                </a:prstGeom>
                <a:solidFill>
                  <a:srgbClr val="7BBF54"/>
                </a:solidFill>
                <a:ln>
                  <a:noFill/>
                </a:ln>
                <a:effectLst/>
              </p:spPr>
              <p:txBody>
                <a:bodyPr wrap="none" anchor="ctr"/>
                <a:lstStyle/>
                <a:p>
                  <a:endParaRPr lang="en-US" sz="1350"/>
                </a:p>
              </p:txBody>
            </p:sp>
            <p:sp>
              <p:nvSpPr>
                <p:cNvPr id="22" name="Oval 22">
                  <a:extLst>
                    <a:ext uri="{FF2B5EF4-FFF2-40B4-BE49-F238E27FC236}">
                      <a16:creationId xmlns:a16="http://schemas.microsoft.com/office/drawing/2014/main" id="{9807E9A6-D786-4516-BE16-45FA8C6C677C}"/>
                    </a:ext>
                  </a:extLst>
                </p:cNvPr>
                <p:cNvSpPr>
                  <a:spLocks noChangeArrowheads="1"/>
                </p:cNvSpPr>
                <p:nvPr/>
              </p:nvSpPr>
              <p:spPr bwMode="auto">
                <a:xfrm>
                  <a:off x="3573020" y="1603026"/>
                  <a:ext cx="152400" cy="152400"/>
                </a:xfrm>
                <a:prstGeom prst="ellipse">
                  <a:avLst/>
                </a:prstGeom>
                <a:solidFill>
                  <a:srgbClr val="0070B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23" name="Text Box 25">
                  <a:extLst>
                    <a:ext uri="{FF2B5EF4-FFF2-40B4-BE49-F238E27FC236}">
                      <a16:creationId xmlns:a16="http://schemas.microsoft.com/office/drawing/2014/main" id="{F2DAFAC1-418A-42DB-9700-BAB5E2DC4371}"/>
                    </a:ext>
                  </a:extLst>
                </p:cNvPr>
                <p:cNvSpPr txBox="1">
                  <a:spLocks noChangeArrowheads="1"/>
                </p:cNvSpPr>
                <p:nvPr/>
              </p:nvSpPr>
              <p:spPr bwMode="auto">
                <a:xfrm>
                  <a:off x="2582373" y="2348090"/>
                  <a:ext cx="2624666" cy="861775"/>
                </a:xfrm>
                <a:prstGeom prst="rect">
                  <a:avLst/>
                </a:prstGeom>
                <a:noFill/>
                <a:ln w="57150" cmpd="sng">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b="1" dirty="0">
                      <a:latin typeface="Tahoma" charset="0"/>
                    </a:rPr>
                    <a:t>multiphase chemistry</a:t>
                  </a:r>
                  <a:endParaRPr lang="en-US" dirty="0">
                    <a:latin typeface="Tahoma" charset="0"/>
                  </a:endParaRPr>
                </a:p>
              </p:txBody>
            </p:sp>
            <p:sp>
              <p:nvSpPr>
                <p:cNvPr id="24" name="Arc 26">
                  <a:extLst>
                    <a:ext uri="{FF2B5EF4-FFF2-40B4-BE49-F238E27FC236}">
                      <a16:creationId xmlns:a16="http://schemas.microsoft.com/office/drawing/2014/main" id="{4E8128EA-E2E5-4BD4-834A-63A2B8B2EE5C}"/>
                    </a:ext>
                  </a:extLst>
                </p:cNvPr>
                <p:cNvSpPr>
                  <a:spLocks/>
                </p:cNvSpPr>
                <p:nvPr/>
              </p:nvSpPr>
              <p:spPr bwMode="auto">
                <a:xfrm flipH="1">
                  <a:off x="2472297" y="2974618"/>
                  <a:ext cx="304800" cy="360363"/>
                </a:xfrm>
                <a:custGeom>
                  <a:avLst/>
                  <a:gdLst>
                    <a:gd name="G0" fmla="+- 0 0 0"/>
                    <a:gd name="G1" fmla="+- 12575 0 0"/>
                    <a:gd name="G2" fmla="+- 21600 0 0"/>
                    <a:gd name="T0" fmla="*/ 17562 w 21600"/>
                    <a:gd name="T1" fmla="*/ 0 h 32972"/>
                    <a:gd name="T2" fmla="*/ 7107 w 21600"/>
                    <a:gd name="T3" fmla="*/ 32972 h 32972"/>
                    <a:gd name="T4" fmla="*/ 0 w 21600"/>
                    <a:gd name="T5" fmla="*/ 12575 h 32972"/>
                  </a:gdLst>
                  <a:ahLst/>
                  <a:cxnLst>
                    <a:cxn ang="0">
                      <a:pos x="T0" y="T1"/>
                    </a:cxn>
                    <a:cxn ang="0">
                      <a:pos x="T2" y="T3"/>
                    </a:cxn>
                    <a:cxn ang="0">
                      <a:pos x="T4" y="T5"/>
                    </a:cxn>
                  </a:cxnLst>
                  <a:rect l="0" t="0" r="r" b="b"/>
                  <a:pathLst>
                    <a:path w="21600" h="32972" fill="none" extrusionOk="0">
                      <a:moveTo>
                        <a:pt x="17562" y="-1"/>
                      </a:moveTo>
                      <a:cubicBezTo>
                        <a:pt x="20188" y="3667"/>
                        <a:pt x="21600" y="8064"/>
                        <a:pt x="21600" y="12575"/>
                      </a:cubicBezTo>
                      <a:cubicBezTo>
                        <a:pt x="21600" y="21764"/>
                        <a:pt x="15785" y="29948"/>
                        <a:pt x="7107" y="32972"/>
                      </a:cubicBezTo>
                    </a:path>
                    <a:path w="21600" h="32972" stroke="0" extrusionOk="0">
                      <a:moveTo>
                        <a:pt x="17562" y="-1"/>
                      </a:moveTo>
                      <a:cubicBezTo>
                        <a:pt x="20188" y="3667"/>
                        <a:pt x="21600" y="8064"/>
                        <a:pt x="21600" y="12575"/>
                      </a:cubicBezTo>
                      <a:cubicBezTo>
                        <a:pt x="21600" y="21764"/>
                        <a:pt x="15785" y="29948"/>
                        <a:pt x="7107" y="32972"/>
                      </a:cubicBezTo>
                      <a:lnTo>
                        <a:pt x="0" y="12575"/>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25" name="Arc 27">
                  <a:extLst>
                    <a:ext uri="{FF2B5EF4-FFF2-40B4-BE49-F238E27FC236}">
                      <a16:creationId xmlns:a16="http://schemas.microsoft.com/office/drawing/2014/main" id="{DAEEC806-0828-46A5-9D1C-4951E66E6792}"/>
                    </a:ext>
                  </a:extLst>
                </p:cNvPr>
                <p:cNvSpPr>
                  <a:spLocks/>
                </p:cNvSpPr>
                <p:nvPr/>
              </p:nvSpPr>
              <p:spPr bwMode="auto">
                <a:xfrm flipH="1">
                  <a:off x="2623111" y="3127018"/>
                  <a:ext cx="420687" cy="373063"/>
                </a:xfrm>
                <a:custGeom>
                  <a:avLst/>
                  <a:gdLst>
                    <a:gd name="G0" fmla="+- 8202 0 0"/>
                    <a:gd name="G1" fmla="+- 12575 0 0"/>
                    <a:gd name="G2" fmla="+- 21600 0 0"/>
                    <a:gd name="T0" fmla="*/ 25764 w 29802"/>
                    <a:gd name="T1" fmla="*/ 0 h 34175"/>
                    <a:gd name="T2" fmla="*/ 0 w 29802"/>
                    <a:gd name="T3" fmla="*/ 32557 h 34175"/>
                    <a:gd name="T4" fmla="*/ 8202 w 29802"/>
                    <a:gd name="T5" fmla="*/ 12575 h 34175"/>
                  </a:gdLst>
                  <a:ahLst/>
                  <a:cxnLst>
                    <a:cxn ang="0">
                      <a:pos x="T0" y="T1"/>
                    </a:cxn>
                    <a:cxn ang="0">
                      <a:pos x="T2" y="T3"/>
                    </a:cxn>
                    <a:cxn ang="0">
                      <a:pos x="T4" y="T5"/>
                    </a:cxn>
                  </a:cxnLst>
                  <a:rect l="0" t="0" r="r" b="b"/>
                  <a:pathLst>
                    <a:path w="29802" h="34175" fill="none" extrusionOk="0">
                      <a:moveTo>
                        <a:pt x="25764" y="-1"/>
                      </a:moveTo>
                      <a:cubicBezTo>
                        <a:pt x="28390" y="3667"/>
                        <a:pt x="29802" y="8064"/>
                        <a:pt x="29802" y="12575"/>
                      </a:cubicBezTo>
                      <a:cubicBezTo>
                        <a:pt x="29802" y="24504"/>
                        <a:pt x="20131" y="34175"/>
                        <a:pt x="8202" y="34175"/>
                      </a:cubicBezTo>
                      <a:cubicBezTo>
                        <a:pt x="5388" y="34174"/>
                        <a:pt x="2602" y="33625"/>
                        <a:pt x="-1" y="32557"/>
                      </a:cubicBezTo>
                    </a:path>
                    <a:path w="29802" h="34175" stroke="0" extrusionOk="0">
                      <a:moveTo>
                        <a:pt x="25764" y="-1"/>
                      </a:moveTo>
                      <a:cubicBezTo>
                        <a:pt x="28390" y="3667"/>
                        <a:pt x="29802" y="8064"/>
                        <a:pt x="29802" y="12575"/>
                      </a:cubicBezTo>
                      <a:cubicBezTo>
                        <a:pt x="29802" y="24504"/>
                        <a:pt x="20131" y="34175"/>
                        <a:pt x="8202" y="34175"/>
                      </a:cubicBezTo>
                      <a:cubicBezTo>
                        <a:pt x="5388" y="34174"/>
                        <a:pt x="2602" y="33625"/>
                        <a:pt x="-1" y="32557"/>
                      </a:cubicBezTo>
                      <a:lnTo>
                        <a:pt x="8202" y="12575"/>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26" name="Arc 28">
                  <a:extLst>
                    <a:ext uri="{FF2B5EF4-FFF2-40B4-BE49-F238E27FC236}">
                      <a16:creationId xmlns:a16="http://schemas.microsoft.com/office/drawing/2014/main" id="{1523B24D-4780-48E8-94F5-3E325F1A1976}"/>
                    </a:ext>
                  </a:extLst>
                </p:cNvPr>
                <p:cNvSpPr>
                  <a:spLocks/>
                </p:cNvSpPr>
                <p:nvPr/>
              </p:nvSpPr>
              <p:spPr bwMode="auto">
                <a:xfrm flipH="1">
                  <a:off x="2624697" y="2211031"/>
                  <a:ext cx="457200" cy="225425"/>
                </a:xfrm>
                <a:custGeom>
                  <a:avLst/>
                  <a:gdLst>
                    <a:gd name="G0" fmla="+- 0 0 0"/>
                    <a:gd name="G1" fmla="+- 21600 0 0"/>
                    <a:gd name="G2" fmla="+- 21600 0 0"/>
                    <a:gd name="T0" fmla="*/ 0 w 21600"/>
                    <a:gd name="T1" fmla="*/ 0 h 31840"/>
                    <a:gd name="T2" fmla="*/ 19019 w 21600"/>
                    <a:gd name="T3" fmla="*/ 31840 h 31840"/>
                    <a:gd name="T4" fmla="*/ 0 w 21600"/>
                    <a:gd name="T5" fmla="*/ 21600 h 31840"/>
                  </a:gdLst>
                  <a:ahLst/>
                  <a:cxnLst>
                    <a:cxn ang="0">
                      <a:pos x="T0" y="T1"/>
                    </a:cxn>
                    <a:cxn ang="0">
                      <a:pos x="T2" y="T3"/>
                    </a:cxn>
                    <a:cxn ang="0">
                      <a:pos x="T4" y="T5"/>
                    </a:cxn>
                  </a:cxnLst>
                  <a:rect l="0" t="0" r="r" b="b"/>
                  <a:pathLst>
                    <a:path w="21600" h="31840" fill="none" extrusionOk="0">
                      <a:moveTo>
                        <a:pt x="0" y="-1"/>
                      </a:moveTo>
                      <a:cubicBezTo>
                        <a:pt x="11929" y="0"/>
                        <a:pt x="21600" y="9670"/>
                        <a:pt x="21600" y="21600"/>
                      </a:cubicBezTo>
                      <a:cubicBezTo>
                        <a:pt x="21600" y="25174"/>
                        <a:pt x="20713" y="28692"/>
                        <a:pt x="19018" y="31839"/>
                      </a:cubicBezTo>
                    </a:path>
                    <a:path w="21600" h="31840" stroke="0" extrusionOk="0">
                      <a:moveTo>
                        <a:pt x="0" y="-1"/>
                      </a:moveTo>
                      <a:cubicBezTo>
                        <a:pt x="11929" y="0"/>
                        <a:pt x="21600" y="9670"/>
                        <a:pt x="21600" y="21600"/>
                      </a:cubicBezTo>
                      <a:cubicBezTo>
                        <a:pt x="21600" y="25174"/>
                        <a:pt x="20713" y="28692"/>
                        <a:pt x="19018" y="31839"/>
                      </a:cubicBezTo>
                      <a:lnTo>
                        <a:pt x="0" y="21600"/>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27" name="Arc 29">
                  <a:extLst>
                    <a:ext uri="{FF2B5EF4-FFF2-40B4-BE49-F238E27FC236}">
                      <a16:creationId xmlns:a16="http://schemas.microsoft.com/office/drawing/2014/main" id="{CD9F210C-7717-4349-A42A-6C7334CA273A}"/>
                    </a:ext>
                  </a:extLst>
                </p:cNvPr>
                <p:cNvSpPr>
                  <a:spLocks/>
                </p:cNvSpPr>
                <p:nvPr/>
              </p:nvSpPr>
              <p:spPr bwMode="auto">
                <a:xfrm flipH="1" flipV="1">
                  <a:off x="2318311" y="2407881"/>
                  <a:ext cx="388937" cy="642937"/>
                </a:xfrm>
                <a:custGeom>
                  <a:avLst/>
                  <a:gdLst>
                    <a:gd name="G0" fmla="+- 409 0 0"/>
                    <a:gd name="G1" fmla="+- 20161 0 0"/>
                    <a:gd name="G2" fmla="+- 21600 0 0"/>
                    <a:gd name="T0" fmla="*/ 8161 w 22009"/>
                    <a:gd name="T1" fmla="*/ 0 h 41761"/>
                    <a:gd name="T2" fmla="*/ 0 w 22009"/>
                    <a:gd name="T3" fmla="*/ 41757 h 41761"/>
                    <a:gd name="T4" fmla="*/ 409 w 22009"/>
                    <a:gd name="T5" fmla="*/ 20161 h 41761"/>
                  </a:gdLst>
                  <a:ahLst/>
                  <a:cxnLst>
                    <a:cxn ang="0">
                      <a:pos x="T0" y="T1"/>
                    </a:cxn>
                    <a:cxn ang="0">
                      <a:pos x="T2" y="T3"/>
                    </a:cxn>
                    <a:cxn ang="0">
                      <a:pos x="T4" y="T5"/>
                    </a:cxn>
                  </a:cxnLst>
                  <a:rect l="0" t="0" r="r" b="b"/>
                  <a:pathLst>
                    <a:path w="22009" h="41761" fill="none" extrusionOk="0">
                      <a:moveTo>
                        <a:pt x="8161" y="-1"/>
                      </a:moveTo>
                      <a:cubicBezTo>
                        <a:pt x="16503" y="3207"/>
                        <a:pt x="22009" y="11222"/>
                        <a:pt x="22009" y="20161"/>
                      </a:cubicBezTo>
                      <a:cubicBezTo>
                        <a:pt x="22009" y="32090"/>
                        <a:pt x="12338" y="41761"/>
                        <a:pt x="409" y="41761"/>
                      </a:cubicBezTo>
                      <a:cubicBezTo>
                        <a:pt x="272" y="41760"/>
                        <a:pt x="136" y="41759"/>
                        <a:pt x="-1" y="41757"/>
                      </a:cubicBezTo>
                    </a:path>
                    <a:path w="22009" h="41761" stroke="0" extrusionOk="0">
                      <a:moveTo>
                        <a:pt x="8161" y="-1"/>
                      </a:moveTo>
                      <a:cubicBezTo>
                        <a:pt x="16503" y="3207"/>
                        <a:pt x="22009" y="11222"/>
                        <a:pt x="22009" y="20161"/>
                      </a:cubicBezTo>
                      <a:cubicBezTo>
                        <a:pt x="22009" y="32090"/>
                        <a:pt x="12338" y="41761"/>
                        <a:pt x="409" y="41761"/>
                      </a:cubicBezTo>
                      <a:cubicBezTo>
                        <a:pt x="272" y="41760"/>
                        <a:pt x="136" y="41759"/>
                        <a:pt x="-1" y="41757"/>
                      </a:cubicBezTo>
                      <a:lnTo>
                        <a:pt x="409" y="20161"/>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28" name="Arc 30">
                  <a:extLst>
                    <a:ext uri="{FF2B5EF4-FFF2-40B4-BE49-F238E27FC236}">
                      <a16:creationId xmlns:a16="http://schemas.microsoft.com/office/drawing/2014/main" id="{72A4477E-BE93-4FCF-93F1-33245F8B913A}"/>
                    </a:ext>
                  </a:extLst>
                </p:cNvPr>
                <p:cNvSpPr>
                  <a:spLocks/>
                </p:cNvSpPr>
                <p:nvPr/>
              </p:nvSpPr>
              <p:spPr bwMode="auto">
                <a:xfrm flipH="1">
                  <a:off x="2929497" y="3355617"/>
                  <a:ext cx="990600" cy="304800"/>
                </a:xfrm>
                <a:custGeom>
                  <a:avLst/>
                  <a:gdLst>
                    <a:gd name="G0" fmla="+- 21294 0 0"/>
                    <a:gd name="G1" fmla="+- 0 0 0"/>
                    <a:gd name="G2" fmla="+- 21600 0 0"/>
                    <a:gd name="T0" fmla="*/ 41284 w 41284"/>
                    <a:gd name="T1" fmla="*/ 8182 h 21600"/>
                    <a:gd name="T2" fmla="*/ 0 w 41284"/>
                    <a:gd name="T3" fmla="*/ 3625 h 21600"/>
                    <a:gd name="T4" fmla="*/ 21294 w 41284"/>
                    <a:gd name="T5" fmla="*/ 0 h 21600"/>
                  </a:gdLst>
                  <a:ahLst/>
                  <a:cxnLst>
                    <a:cxn ang="0">
                      <a:pos x="T0" y="T1"/>
                    </a:cxn>
                    <a:cxn ang="0">
                      <a:pos x="T2" y="T3"/>
                    </a:cxn>
                    <a:cxn ang="0">
                      <a:pos x="T4" y="T5"/>
                    </a:cxn>
                  </a:cxnLst>
                  <a:rect l="0" t="0" r="r" b="b"/>
                  <a:pathLst>
                    <a:path w="41284" h="21600" fill="none" extrusionOk="0">
                      <a:moveTo>
                        <a:pt x="41284" y="8182"/>
                      </a:moveTo>
                      <a:cubicBezTo>
                        <a:pt x="37962" y="16298"/>
                        <a:pt x="30063" y="21599"/>
                        <a:pt x="21294" y="21599"/>
                      </a:cubicBezTo>
                      <a:cubicBezTo>
                        <a:pt x="10763" y="21599"/>
                        <a:pt x="1767" y="14006"/>
                        <a:pt x="0" y="3624"/>
                      </a:cubicBezTo>
                    </a:path>
                    <a:path w="41284" h="21600" stroke="0" extrusionOk="0">
                      <a:moveTo>
                        <a:pt x="41284" y="8182"/>
                      </a:moveTo>
                      <a:cubicBezTo>
                        <a:pt x="37962" y="16298"/>
                        <a:pt x="30063" y="21599"/>
                        <a:pt x="21294" y="21599"/>
                      </a:cubicBezTo>
                      <a:cubicBezTo>
                        <a:pt x="10763" y="21599"/>
                        <a:pt x="1767" y="14006"/>
                        <a:pt x="0" y="3624"/>
                      </a:cubicBezTo>
                      <a:lnTo>
                        <a:pt x="21294" y="0"/>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29" name="Arc 31">
                  <a:extLst>
                    <a:ext uri="{FF2B5EF4-FFF2-40B4-BE49-F238E27FC236}">
                      <a16:creationId xmlns:a16="http://schemas.microsoft.com/office/drawing/2014/main" id="{323CD9CE-1458-4CC4-82B1-4147C5DB6166}"/>
                    </a:ext>
                  </a:extLst>
                </p:cNvPr>
                <p:cNvSpPr>
                  <a:spLocks/>
                </p:cNvSpPr>
                <p:nvPr/>
              </p:nvSpPr>
              <p:spPr bwMode="auto">
                <a:xfrm flipH="1">
                  <a:off x="3843897" y="3279417"/>
                  <a:ext cx="839788" cy="228600"/>
                </a:xfrm>
                <a:custGeom>
                  <a:avLst/>
                  <a:gdLst>
                    <a:gd name="G0" fmla="+- 20976 0 0"/>
                    <a:gd name="G1" fmla="+- 0 0 0"/>
                    <a:gd name="G2" fmla="+- 21600 0 0"/>
                    <a:gd name="T0" fmla="*/ 40966 w 40966"/>
                    <a:gd name="T1" fmla="*/ 8182 h 21600"/>
                    <a:gd name="T2" fmla="*/ 0 w 40966"/>
                    <a:gd name="T3" fmla="*/ 5152 h 21600"/>
                    <a:gd name="T4" fmla="*/ 20976 w 40966"/>
                    <a:gd name="T5" fmla="*/ 0 h 21600"/>
                  </a:gdLst>
                  <a:ahLst/>
                  <a:cxnLst>
                    <a:cxn ang="0">
                      <a:pos x="T0" y="T1"/>
                    </a:cxn>
                    <a:cxn ang="0">
                      <a:pos x="T2" y="T3"/>
                    </a:cxn>
                    <a:cxn ang="0">
                      <a:pos x="T4" y="T5"/>
                    </a:cxn>
                  </a:cxnLst>
                  <a:rect l="0" t="0" r="r" b="b"/>
                  <a:pathLst>
                    <a:path w="40966" h="21600" fill="none" extrusionOk="0">
                      <a:moveTo>
                        <a:pt x="40966" y="8182"/>
                      </a:moveTo>
                      <a:cubicBezTo>
                        <a:pt x="37644" y="16298"/>
                        <a:pt x="29745" y="21599"/>
                        <a:pt x="20976" y="21599"/>
                      </a:cubicBezTo>
                      <a:cubicBezTo>
                        <a:pt x="11031" y="21599"/>
                        <a:pt x="2371" y="14809"/>
                        <a:pt x="-1" y="5152"/>
                      </a:cubicBezTo>
                    </a:path>
                    <a:path w="40966" h="21600" stroke="0" extrusionOk="0">
                      <a:moveTo>
                        <a:pt x="40966" y="8182"/>
                      </a:moveTo>
                      <a:cubicBezTo>
                        <a:pt x="37644" y="16298"/>
                        <a:pt x="29745" y="21599"/>
                        <a:pt x="20976" y="21599"/>
                      </a:cubicBezTo>
                      <a:cubicBezTo>
                        <a:pt x="11031" y="21599"/>
                        <a:pt x="2371" y="14809"/>
                        <a:pt x="-1" y="5152"/>
                      </a:cubicBezTo>
                      <a:lnTo>
                        <a:pt x="20976" y="0"/>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30" name="Arc 32">
                  <a:extLst>
                    <a:ext uri="{FF2B5EF4-FFF2-40B4-BE49-F238E27FC236}">
                      <a16:creationId xmlns:a16="http://schemas.microsoft.com/office/drawing/2014/main" id="{17A7EEF9-077B-4973-A143-10C95269D06F}"/>
                    </a:ext>
                  </a:extLst>
                </p:cNvPr>
                <p:cNvSpPr>
                  <a:spLocks/>
                </p:cNvSpPr>
                <p:nvPr/>
              </p:nvSpPr>
              <p:spPr bwMode="auto">
                <a:xfrm flipH="1">
                  <a:off x="4986897" y="2441217"/>
                  <a:ext cx="560388" cy="533400"/>
                </a:xfrm>
                <a:custGeom>
                  <a:avLst/>
                  <a:gdLst>
                    <a:gd name="G0" fmla="+- 21600 0 0"/>
                    <a:gd name="G1" fmla="+- 21600 0 0"/>
                    <a:gd name="G2" fmla="+- 21600 0 0"/>
                    <a:gd name="T0" fmla="*/ 5398 w 23315"/>
                    <a:gd name="T1" fmla="*/ 35885 h 35885"/>
                    <a:gd name="T2" fmla="*/ 23315 w 23315"/>
                    <a:gd name="T3" fmla="*/ 68 h 35885"/>
                    <a:gd name="T4" fmla="*/ 21600 w 23315"/>
                    <a:gd name="T5" fmla="*/ 21600 h 35885"/>
                  </a:gdLst>
                  <a:ahLst/>
                  <a:cxnLst>
                    <a:cxn ang="0">
                      <a:pos x="T0" y="T1"/>
                    </a:cxn>
                    <a:cxn ang="0">
                      <a:pos x="T2" y="T3"/>
                    </a:cxn>
                    <a:cxn ang="0">
                      <a:pos x="T4" y="T5"/>
                    </a:cxn>
                  </a:cxnLst>
                  <a:rect l="0" t="0" r="r" b="b"/>
                  <a:pathLst>
                    <a:path w="23315" h="35885" fill="none" extrusionOk="0">
                      <a:moveTo>
                        <a:pt x="5398" y="35884"/>
                      </a:moveTo>
                      <a:cubicBezTo>
                        <a:pt x="1919" y="31939"/>
                        <a:pt x="0" y="26860"/>
                        <a:pt x="0" y="21600"/>
                      </a:cubicBezTo>
                      <a:cubicBezTo>
                        <a:pt x="0" y="9670"/>
                        <a:pt x="9670" y="0"/>
                        <a:pt x="21600" y="0"/>
                      </a:cubicBezTo>
                      <a:cubicBezTo>
                        <a:pt x="22172" y="0"/>
                        <a:pt x="22744" y="22"/>
                        <a:pt x="23314" y="68"/>
                      </a:cubicBezTo>
                    </a:path>
                    <a:path w="23315" h="35885" stroke="0" extrusionOk="0">
                      <a:moveTo>
                        <a:pt x="5398" y="35884"/>
                      </a:moveTo>
                      <a:cubicBezTo>
                        <a:pt x="1919" y="31939"/>
                        <a:pt x="0" y="26860"/>
                        <a:pt x="0" y="21600"/>
                      </a:cubicBezTo>
                      <a:cubicBezTo>
                        <a:pt x="0" y="9670"/>
                        <a:pt x="9670" y="0"/>
                        <a:pt x="21600" y="0"/>
                      </a:cubicBezTo>
                      <a:cubicBezTo>
                        <a:pt x="22172" y="0"/>
                        <a:pt x="22744" y="22"/>
                        <a:pt x="23314" y="68"/>
                      </a:cubicBezTo>
                      <a:lnTo>
                        <a:pt x="21600" y="21600"/>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31" name="Arc 33">
                  <a:extLst>
                    <a:ext uri="{FF2B5EF4-FFF2-40B4-BE49-F238E27FC236}">
                      <a16:creationId xmlns:a16="http://schemas.microsoft.com/office/drawing/2014/main" id="{E29BE079-8425-4B86-8E26-7058E44962DB}"/>
                    </a:ext>
                  </a:extLst>
                </p:cNvPr>
                <p:cNvSpPr>
                  <a:spLocks/>
                </p:cNvSpPr>
                <p:nvPr/>
              </p:nvSpPr>
              <p:spPr bwMode="auto">
                <a:xfrm flipH="1">
                  <a:off x="4910698" y="2868255"/>
                  <a:ext cx="519113" cy="400050"/>
                </a:xfrm>
                <a:custGeom>
                  <a:avLst/>
                  <a:gdLst>
                    <a:gd name="G0" fmla="+- 21600 0 0"/>
                    <a:gd name="G1" fmla="+- 5378 0 0"/>
                    <a:gd name="G2" fmla="+- 21600 0 0"/>
                    <a:gd name="T0" fmla="*/ 20609 w 21600"/>
                    <a:gd name="T1" fmla="*/ 26955 h 26955"/>
                    <a:gd name="T2" fmla="*/ 680 w 21600"/>
                    <a:gd name="T3" fmla="*/ 0 h 26955"/>
                    <a:gd name="T4" fmla="*/ 21600 w 21600"/>
                    <a:gd name="T5" fmla="*/ 5378 h 26955"/>
                  </a:gdLst>
                  <a:ahLst/>
                  <a:cxnLst>
                    <a:cxn ang="0">
                      <a:pos x="T0" y="T1"/>
                    </a:cxn>
                    <a:cxn ang="0">
                      <a:pos x="T2" y="T3"/>
                    </a:cxn>
                    <a:cxn ang="0">
                      <a:pos x="T4" y="T5"/>
                    </a:cxn>
                  </a:cxnLst>
                  <a:rect l="0" t="0" r="r" b="b"/>
                  <a:pathLst>
                    <a:path w="21600" h="26955" fill="none" extrusionOk="0">
                      <a:moveTo>
                        <a:pt x="20608" y="26955"/>
                      </a:moveTo>
                      <a:cubicBezTo>
                        <a:pt x="9077" y="26425"/>
                        <a:pt x="0" y="16922"/>
                        <a:pt x="0" y="5378"/>
                      </a:cubicBezTo>
                      <a:cubicBezTo>
                        <a:pt x="0" y="3563"/>
                        <a:pt x="228" y="1757"/>
                        <a:pt x="680" y="0"/>
                      </a:cubicBezTo>
                    </a:path>
                    <a:path w="21600" h="26955" stroke="0" extrusionOk="0">
                      <a:moveTo>
                        <a:pt x="20608" y="26955"/>
                      </a:moveTo>
                      <a:cubicBezTo>
                        <a:pt x="9077" y="26425"/>
                        <a:pt x="0" y="16922"/>
                        <a:pt x="0" y="5378"/>
                      </a:cubicBezTo>
                      <a:cubicBezTo>
                        <a:pt x="0" y="3563"/>
                        <a:pt x="228" y="1757"/>
                        <a:pt x="680" y="0"/>
                      </a:cubicBezTo>
                      <a:lnTo>
                        <a:pt x="21600" y="5378"/>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32" name="Arc 34">
                  <a:extLst>
                    <a:ext uri="{FF2B5EF4-FFF2-40B4-BE49-F238E27FC236}">
                      <a16:creationId xmlns:a16="http://schemas.microsoft.com/office/drawing/2014/main" id="{D9E316A6-E181-4187-A8B0-4E8A1078C823}"/>
                    </a:ext>
                  </a:extLst>
                </p:cNvPr>
                <p:cNvSpPr>
                  <a:spLocks/>
                </p:cNvSpPr>
                <p:nvPr/>
              </p:nvSpPr>
              <p:spPr bwMode="auto">
                <a:xfrm flipH="1">
                  <a:off x="4453497" y="3127017"/>
                  <a:ext cx="820738" cy="260350"/>
                </a:xfrm>
                <a:custGeom>
                  <a:avLst/>
                  <a:gdLst>
                    <a:gd name="G0" fmla="+- 21600 0 0"/>
                    <a:gd name="G1" fmla="+- 3048 0 0"/>
                    <a:gd name="G2" fmla="+- 21600 0 0"/>
                    <a:gd name="T0" fmla="*/ 37385 w 37385"/>
                    <a:gd name="T1" fmla="*/ 17792 h 24648"/>
                    <a:gd name="T2" fmla="*/ 216 w 37385"/>
                    <a:gd name="T3" fmla="*/ 0 h 24648"/>
                    <a:gd name="T4" fmla="*/ 21600 w 37385"/>
                    <a:gd name="T5" fmla="*/ 3048 h 24648"/>
                  </a:gdLst>
                  <a:ahLst/>
                  <a:cxnLst>
                    <a:cxn ang="0">
                      <a:pos x="T0" y="T1"/>
                    </a:cxn>
                    <a:cxn ang="0">
                      <a:pos x="T2" y="T3"/>
                    </a:cxn>
                    <a:cxn ang="0">
                      <a:pos x="T4" y="T5"/>
                    </a:cxn>
                  </a:cxnLst>
                  <a:rect l="0" t="0" r="r" b="b"/>
                  <a:pathLst>
                    <a:path w="37385" h="24648" fill="none" extrusionOk="0">
                      <a:moveTo>
                        <a:pt x="37385" y="17792"/>
                      </a:moveTo>
                      <a:cubicBezTo>
                        <a:pt x="33300" y="22165"/>
                        <a:pt x="27584" y="24647"/>
                        <a:pt x="21600" y="24647"/>
                      </a:cubicBezTo>
                      <a:cubicBezTo>
                        <a:pt x="9670" y="24648"/>
                        <a:pt x="0" y="14977"/>
                        <a:pt x="0" y="3048"/>
                      </a:cubicBezTo>
                      <a:cubicBezTo>
                        <a:pt x="0" y="2028"/>
                        <a:pt x="72" y="1009"/>
                        <a:pt x="216" y="0"/>
                      </a:cubicBezTo>
                    </a:path>
                    <a:path w="37385" h="24648" stroke="0" extrusionOk="0">
                      <a:moveTo>
                        <a:pt x="37385" y="17792"/>
                      </a:moveTo>
                      <a:cubicBezTo>
                        <a:pt x="33300" y="22165"/>
                        <a:pt x="27584" y="24647"/>
                        <a:pt x="21600" y="24647"/>
                      </a:cubicBezTo>
                      <a:cubicBezTo>
                        <a:pt x="9670" y="24648"/>
                        <a:pt x="0" y="14977"/>
                        <a:pt x="0" y="3048"/>
                      </a:cubicBezTo>
                      <a:cubicBezTo>
                        <a:pt x="0" y="2028"/>
                        <a:pt x="72" y="1009"/>
                        <a:pt x="216" y="0"/>
                      </a:cubicBezTo>
                      <a:lnTo>
                        <a:pt x="21600" y="3048"/>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33" name="Arc 35">
                  <a:extLst>
                    <a:ext uri="{FF2B5EF4-FFF2-40B4-BE49-F238E27FC236}">
                      <a16:creationId xmlns:a16="http://schemas.microsoft.com/office/drawing/2014/main" id="{1BE08C99-3681-4A9B-9A3B-243B1E1164DE}"/>
                    </a:ext>
                  </a:extLst>
                </p:cNvPr>
                <p:cNvSpPr>
                  <a:spLocks/>
                </p:cNvSpPr>
                <p:nvPr/>
              </p:nvSpPr>
              <p:spPr bwMode="auto">
                <a:xfrm flipH="1" flipV="1">
                  <a:off x="4574148" y="2212617"/>
                  <a:ext cx="557213" cy="381000"/>
                </a:xfrm>
                <a:custGeom>
                  <a:avLst/>
                  <a:gdLst>
                    <a:gd name="G0" fmla="+- 20817 0 0"/>
                    <a:gd name="G1" fmla="+- 0 0 0"/>
                    <a:gd name="G2" fmla="+- 21600 0 0"/>
                    <a:gd name="T0" fmla="*/ 37058 w 37058"/>
                    <a:gd name="T1" fmla="*/ 14241 h 21600"/>
                    <a:gd name="T2" fmla="*/ 0 w 37058"/>
                    <a:gd name="T3" fmla="*/ 5762 h 21600"/>
                    <a:gd name="T4" fmla="*/ 20817 w 37058"/>
                    <a:gd name="T5" fmla="*/ 0 h 21600"/>
                  </a:gdLst>
                  <a:ahLst/>
                  <a:cxnLst>
                    <a:cxn ang="0">
                      <a:pos x="T0" y="T1"/>
                    </a:cxn>
                    <a:cxn ang="0">
                      <a:pos x="T2" y="T3"/>
                    </a:cxn>
                    <a:cxn ang="0">
                      <a:pos x="T4" y="T5"/>
                    </a:cxn>
                  </a:cxnLst>
                  <a:rect l="0" t="0" r="r" b="b"/>
                  <a:pathLst>
                    <a:path w="37058" h="21600" fill="none" extrusionOk="0">
                      <a:moveTo>
                        <a:pt x="37057" y="14240"/>
                      </a:moveTo>
                      <a:cubicBezTo>
                        <a:pt x="32956" y="18918"/>
                        <a:pt x="27037" y="21599"/>
                        <a:pt x="20817" y="21599"/>
                      </a:cubicBezTo>
                      <a:cubicBezTo>
                        <a:pt x="11106" y="21599"/>
                        <a:pt x="2590" y="15120"/>
                        <a:pt x="-1" y="5762"/>
                      </a:cubicBezTo>
                    </a:path>
                    <a:path w="37058" h="21600" stroke="0" extrusionOk="0">
                      <a:moveTo>
                        <a:pt x="37057" y="14240"/>
                      </a:moveTo>
                      <a:cubicBezTo>
                        <a:pt x="32956" y="18918"/>
                        <a:pt x="27037" y="21599"/>
                        <a:pt x="20817" y="21599"/>
                      </a:cubicBezTo>
                      <a:cubicBezTo>
                        <a:pt x="11106" y="21599"/>
                        <a:pt x="2590" y="15120"/>
                        <a:pt x="-1" y="5762"/>
                      </a:cubicBezTo>
                      <a:lnTo>
                        <a:pt x="20817" y="0"/>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34" name="Arc 36">
                  <a:extLst>
                    <a:ext uri="{FF2B5EF4-FFF2-40B4-BE49-F238E27FC236}">
                      <a16:creationId xmlns:a16="http://schemas.microsoft.com/office/drawing/2014/main" id="{B9A26E1A-CDFC-47D8-AF18-256E0A44E195}"/>
                    </a:ext>
                  </a:extLst>
                </p:cNvPr>
                <p:cNvSpPr>
                  <a:spLocks/>
                </p:cNvSpPr>
                <p:nvPr/>
              </p:nvSpPr>
              <p:spPr bwMode="auto">
                <a:xfrm flipH="1" flipV="1">
                  <a:off x="3615297" y="2060217"/>
                  <a:ext cx="1085850" cy="533400"/>
                </a:xfrm>
                <a:custGeom>
                  <a:avLst/>
                  <a:gdLst>
                    <a:gd name="G0" fmla="+- 19417 0 0"/>
                    <a:gd name="G1" fmla="+- 0 0 0"/>
                    <a:gd name="G2" fmla="+- 21600 0 0"/>
                    <a:gd name="T0" fmla="*/ 35658 w 35658"/>
                    <a:gd name="T1" fmla="*/ 14241 h 21600"/>
                    <a:gd name="T2" fmla="*/ 0 w 35658"/>
                    <a:gd name="T3" fmla="*/ 9463 h 21600"/>
                    <a:gd name="T4" fmla="*/ 19417 w 35658"/>
                    <a:gd name="T5" fmla="*/ 0 h 21600"/>
                  </a:gdLst>
                  <a:ahLst/>
                  <a:cxnLst>
                    <a:cxn ang="0">
                      <a:pos x="T0" y="T1"/>
                    </a:cxn>
                    <a:cxn ang="0">
                      <a:pos x="T2" y="T3"/>
                    </a:cxn>
                    <a:cxn ang="0">
                      <a:pos x="T4" y="T5"/>
                    </a:cxn>
                  </a:cxnLst>
                  <a:rect l="0" t="0" r="r" b="b"/>
                  <a:pathLst>
                    <a:path w="35658" h="21600" fill="none" extrusionOk="0">
                      <a:moveTo>
                        <a:pt x="35657" y="14240"/>
                      </a:moveTo>
                      <a:cubicBezTo>
                        <a:pt x="31556" y="18918"/>
                        <a:pt x="25637" y="21599"/>
                        <a:pt x="19417" y="21599"/>
                      </a:cubicBezTo>
                      <a:cubicBezTo>
                        <a:pt x="11156" y="21599"/>
                        <a:pt x="3619" y="16888"/>
                        <a:pt x="0" y="9462"/>
                      </a:cubicBezTo>
                    </a:path>
                    <a:path w="35658" h="21600" stroke="0" extrusionOk="0">
                      <a:moveTo>
                        <a:pt x="35657" y="14240"/>
                      </a:moveTo>
                      <a:cubicBezTo>
                        <a:pt x="31556" y="18918"/>
                        <a:pt x="25637" y="21599"/>
                        <a:pt x="19417" y="21599"/>
                      </a:cubicBezTo>
                      <a:cubicBezTo>
                        <a:pt x="11156" y="21599"/>
                        <a:pt x="3619" y="16888"/>
                        <a:pt x="0" y="9462"/>
                      </a:cubicBezTo>
                      <a:lnTo>
                        <a:pt x="19417" y="0"/>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35" name="Arc 37">
                  <a:extLst>
                    <a:ext uri="{FF2B5EF4-FFF2-40B4-BE49-F238E27FC236}">
                      <a16:creationId xmlns:a16="http://schemas.microsoft.com/office/drawing/2014/main" id="{928822C1-161E-46AB-BDC8-0A9AAE720CFF}"/>
                    </a:ext>
                  </a:extLst>
                </p:cNvPr>
                <p:cNvSpPr>
                  <a:spLocks/>
                </p:cNvSpPr>
                <p:nvPr/>
              </p:nvSpPr>
              <p:spPr bwMode="auto">
                <a:xfrm flipH="1" flipV="1">
                  <a:off x="2929497" y="2060217"/>
                  <a:ext cx="1085850" cy="533400"/>
                </a:xfrm>
                <a:custGeom>
                  <a:avLst/>
                  <a:gdLst>
                    <a:gd name="G0" fmla="+- 19417 0 0"/>
                    <a:gd name="G1" fmla="+- 0 0 0"/>
                    <a:gd name="G2" fmla="+- 21600 0 0"/>
                    <a:gd name="T0" fmla="*/ 35658 w 35658"/>
                    <a:gd name="T1" fmla="*/ 14241 h 21600"/>
                    <a:gd name="T2" fmla="*/ 0 w 35658"/>
                    <a:gd name="T3" fmla="*/ 9463 h 21600"/>
                    <a:gd name="T4" fmla="*/ 19417 w 35658"/>
                    <a:gd name="T5" fmla="*/ 0 h 21600"/>
                  </a:gdLst>
                  <a:ahLst/>
                  <a:cxnLst>
                    <a:cxn ang="0">
                      <a:pos x="T0" y="T1"/>
                    </a:cxn>
                    <a:cxn ang="0">
                      <a:pos x="T2" y="T3"/>
                    </a:cxn>
                    <a:cxn ang="0">
                      <a:pos x="T4" y="T5"/>
                    </a:cxn>
                  </a:cxnLst>
                  <a:rect l="0" t="0" r="r" b="b"/>
                  <a:pathLst>
                    <a:path w="35658" h="21600" fill="none" extrusionOk="0">
                      <a:moveTo>
                        <a:pt x="35657" y="14240"/>
                      </a:moveTo>
                      <a:cubicBezTo>
                        <a:pt x="31556" y="18918"/>
                        <a:pt x="25637" y="21599"/>
                        <a:pt x="19417" y="21599"/>
                      </a:cubicBezTo>
                      <a:cubicBezTo>
                        <a:pt x="11156" y="21599"/>
                        <a:pt x="3619" y="16888"/>
                        <a:pt x="0" y="9462"/>
                      </a:cubicBezTo>
                    </a:path>
                    <a:path w="35658" h="21600" stroke="0" extrusionOk="0">
                      <a:moveTo>
                        <a:pt x="35657" y="14240"/>
                      </a:moveTo>
                      <a:cubicBezTo>
                        <a:pt x="31556" y="18918"/>
                        <a:pt x="25637" y="21599"/>
                        <a:pt x="19417" y="21599"/>
                      </a:cubicBezTo>
                      <a:cubicBezTo>
                        <a:pt x="11156" y="21599"/>
                        <a:pt x="3619" y="16888"/>
                        <a:pt x="0" y="9462"/>
                      </a:cubicBezTo>
                      <a:lnTo>
                        <a:pt x="19417" y="0"/>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36" name="Oval 38">
                  <a:extLst>
                    <a:ext uri="{FF2B5EF4-FFF2-40B4-BE49-F238E27FC236}">
                      <a16:creationId xmlns:a16="http://schemas.microsoft.com/office/drawing/2014/main" id="{0E0CAC0F-8F4B-46A9-B11A-09B8DDA47882}"/>
                    </a:ext>
                  </a:extLst>
                </p:cNvPr>
                <p:cNvSpPr>
                  <a:spLocks noChangeArrowheads="1"/>
                </p:cNvSpPr>
                <p:nvPr/>
              </p:nvSpPr>
              <p:spPr bwMode="auto">
                <a:xfrm>
                  <a:off x="3877820" y="1222026"/>
                  <a:ext cx="152400" cy="152400"/>
                </a:xfrm>
                <a:prstGeom prst="ellipse">
                  <a:avLst/>
                </a:prstGeom>
                <a:solidFill>
                  <a:srgbClr val="7BBF54"/>
                </a:solidFill>
                <a:ln>
                  <a:noFill/>
                </a:ln>
                <a:effectLst/>
              </p:spPr>
              <p:txBody>
                <a:bodyPr wrap="none" anchor="ctr"/>
                <a:lstStyle/>
                <a:p>
                  <a:endParaRPr lang="en-US" sz="1350"/>
                </a:p>
              </p:txBody>
            </p:sp>
            <p:sp>
              <p:nvSpPr>
                <p:cNvPr id="37" name="Oval 39">
                  <a:extLst>
                    <a:ext uri="{FF2B5EF4-FFF2-40B4-BE49-F238E27FC236}">
                      <a16:creationId xmlns:a16="http://schemas.microsoft.com/office/drawing/2014/main" id="{A44229A5-4A47-4765-84BC-EC256CB64B40}"/>
                    </a:ext>
                  </a:extLst>
                </p:cNvPr>
                <p:cNvSpPr>
                  <a:spLocks noChangeArrowheads="1"/>
                </p:cNvSpPr>
                <p:nvPr/>
              </p:nvSpPr>
              <p:spPr bwMode="auto">
                <a:xfrm>
                  <a:off x="3496820" y="917226"/>
                  <a:ext cx="152400" cy="152400"/>
                </a:xfrm>
                <a:prstGeom prst="ellipse">
                  <a:avLst/>
                </a:prstGeom>
                <a:solidFill>
                  <a:srgbClr val="7BBF54"/>
                </a:solidFill>
                <a:ln>
                  <a:noFill/>
                </a:ln>
                <a:effectLst/>
              </p:spPr>
              <p:txBody>
                <a:bodyPr wrap="none" anchor="ctr"/>
                <a:lstStyle/>
                <a:p>
                  <a:endParaRPr lang="en-US" sz="1350"/>
                </a:p>
              </p:txBody>
            </p:sp>
            <p:sp>
              <p:nvSpPr>
                <p:cNvPr id="38" name="Oval 40">
                  <a:extLst>
                    <a:ext uri="{FF2B5EF4-FFF2-40B4-BE49-F238E27FC236}">
                      <a16:creationId xmlns:a16="http://schemas.microsoft.com/office/drawing/2014/main" id="{0A12B5CD-E711-4039-9796-B7BF413D8E6B}"/>
                    </a:ext>
                  </a:extLst>
                </p:cNvPr>
                <p:cNvSpPr>
                  <a:spLocks noChangeArrowheads="1"/>
                </p:cNvSpPr>
                <p:nvPr/>
              </p:nvSpPr>
              <p:spPr bwMode="auto">
                <a:xfrm>
                  <a:off x="4411220" y="1374426"/>
                  <a:ext cx="152400" cy="152400"/>
                </a:xfrm>
                <a:prstGeom prst="ellipse">
                  <a:avLst/>
                </a:prstGeom>
                <a:solidFill>
                  <a:srgbClr val="800000"/>
                </a:solidFill>
                <a:ln>
                  <a:noFill/>
                </a:ln>
                <a:effectLst/>
              </p:spPr>
              <p:txBody>
                <a:bodyPr wrap="none" anchor="ctr"/>
                <a:lstStyle/>
                <a:p>
                  <a:endParaRPr lang="en-US" sz="1350"/>
                </a:p>
              </p:txBody>
            </p:sp>
            <p:sp>
              <p:nvSpPr>
                <p:cNvPr id="39" name="Oval 41">
                  <a:extLst>
                    <a:ext uri="{FF2B5EF4-FFF2-40B4-BE49-F238E27FC236}">
                      <a16:creationId xmlns:a16="http://schemas.microsoft.com/office/drawing/2014/main" id="{337056A1-EFFE-4F76-9C97-C1383779B026}"/>
                    </a:ext>
                  </a:extLst>
                </p:cNvPr>
                <p:cNvSpPr>
                  <a:spLocks noChangeArrowheads="1"/>
                </p:cNvSpPr>
                <p:nvPr/>
              </p:nvSpPr>
              <p:spPr bwMode="auto">
                <a:xfrm>
                  <a:off x="4182620" y="993426"/>
                  <a:ext cx="152400" cy="152400"/>
                </a:xfrm>
                <a:prstGeom prst="ellipse">
                  <a:avLst/>
                </a:prstGeom>
                <a:solidFill>
                  <a:srgbClr val="FF0000"/>
                </a:solidFill>
                <a:ln>
                  <a:noFill/>
                </a:ln>
                <a:effectLst/>
              </p:spPr>
              <p:txBody>
                <a:bodyPr wrap="none" anchor="ctr"/>
                <a:lstStyle/>
                <a:p>
                  <a:endParaRPr lang="en-US" sz="1350"/>
                </a:p>
              </p:txBody>
            </p:sp>
            <p:sp>
              <p:nvSpPr>
                <p:cNvPr id="40" name="Oval 8">
                  <a:extLst>
                    <a:ext uri="{FF2B5EF4-FFF2-40B4-BE49-F238E27FC236}">
                      <a16:creationId xmlns:a16="http://schemas.microsoft.com/office/drawing/2014/main" id="{6C083D95-88EF-4EBE-BC30-3B5B61C421DE}"/>
                    </a:ext>
                  </a:extLst>
                </p:cNvPr>
                <p:cNvSpPr>
                  <a:spLocks noChangeArrowheads="1"/>
                </p:cNvSpPr>
                <p:nvPr/>
              </p:nvSpPr>
              <p:spPr bwMode="auto">
                <a:xfrm>
                  <a:off x="3293621" y="3838170"/>
                  <a:ext cx="152400" cy="152400"/>
                </a:xfrm>
                <a:prstGeom prst="ellipse">
                  <a:avLst/>
                </a:prstGeom>
                <a:solidFill>
                  <a:srgbClr val="FF0000"/>
                </a:solidFill>
                <a:ln>
                  <a:noFill/>
                </a:ln>
                <a:effectLst/>
              </p:spPr>
              <p:txBody>
                <a:bodyPr wrap="none" anchor="ctr"/>
                <a:lstStyle/>
                <a:p>
                  <a:endParaRPr lang="en-US" sz="1350"/>
                </a:p>
              </p:txBody>
            </p:sp>
            <p:sp>
              <p:nvSpPr>
                <p:cNvPr id="41" name="Oval 9">
                  <a:extLst>
                    <a:ext uri="{FF2B5EF4-FFF2-40B4-BE49-F238E27FC236}">
                      <a16:creationId xmlns:a16="http://schemas.microsoft.com/office/drawing/2014/main" id="{B0730C5E-FA0D-416E-8784-177784D1F368}"/>
                    </a:ext>
                  </a:extLst>
                </p:cNvPr>
                <p:cNvSpPr>
                  <a:spLocks noChangeArrowheads="1"/>
                </p:cNvSpPr>
                <p:nvPr/>
              </p:nvSpPr>
              <p:spPr bwMode="auto">
                <a:xfrm>
                  <a:off x="3293621" y="4219170"/>
                  <a:ext cx="152400" cy="152400"/>
                </a:xfrm>
                <a:prstGeom prst="ellipse">
                  <a:avLst/>
                </a:prstGeom>
                <a:solidFill>
                  <a:srgbClr val="800000"/>
                </a:solidFill>
                <a:ln>
                  <a:noFill/>
                </a:ln>
                <a:effectLst/>
              </p:spPr>
              <p:txBody>
                <a:bodyPr wrap="none" anchor="ctr"/>
                <a:lstStyle/>
                <a:p>
                  <a:endParaRPr lang="en-US" sz="1350"/>
                </a:p>
              </p:txBody>
            </p:sp>
            <p:sp>
              <p:nvSpPr>
                <p:cNvPr id="42" name="Oval 10">
                  <a:extLst>
                    <a:ext uri="{FF2B5EF4-FFF2-40B4-BE49-F238E27FC236}">
                      <a16:creationId xmlns:a16="http://schemas.microsoft.com/office/drawing/2014/main" id="{12795E12-8349-465D-85E6-5EE69AEEA1B0}"/>
                    </a:ext>
                  </a:extLst>
                </p:cNvPr>
                <p:cNvSpPr>
                  <a:spLocks noChangeArrowheads="1"/>
                </p:cNvSpPr>
                <p:nvPr/>
              </p:nvSpPr>
              <p:spPr bwMode="auto">
                <a:xfrm>
                  <a:off x="3827021" y="3990570"/>
                  <a:ext cx="152400" cy="152400"/>
                </a:xfrm>
                <a:prstGeom prst="ellipse">
                  <a:avLst/>
                </a:prstGeom>
                <a:solidFill>
                  <a:srgbClr val="0070B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43" name="Oval 11">
                  <a:extLst>
                    <a:ext uri="{FF2B5EF4-FFF2-40B4-BE49-F238E27FC236}">
                      <a16:creationId xmlns:a16="http://schemas.microsoft.com/office/drawing/2014/main" id="{C7DF517E-7F17-4577-BFE4-0A40FA26C7EE}"/>
                    </a:ext>
                  </a:extLst>
                </p:cNvPr>
                <p:cNvSpPr>
                  <a:spLocks noChangeArrowheads="1"/>
                </p:cNvSpPr>
                <p:nvPr/>
              </p:nvSpPr>
              <p:spPr bwMode="auto">
                <a:xfrm>
                  <a:off x="3716898" y="4270016"/>
                  <a:ext cx="110123" cy="101554"/>
                </a:xfrm>
                <a:prstGeom prst="ellipse">
                  <a:avLst/>
                </a:prstGeom>
                <a:solidFill>
                  <a:srgbClr val="FF0000"/>
                </a:solidFill>
                <a:ln>
                  <a:noFill/>
                </a:ln>
                <a:effectLst/>
              </p:spPr>
              <p:txBody>
                <a:bodyPr wrap="none" anchor="ctr"/>
                <a:lstStyle/>
                <a:p>
                  <a:endParaRPr lang="en-US" sz="1350"/>
                </a:p>
              </p:txBody>
            </p:sp>
            <p:sp>
              <p:nvSpPr>
                <p:cNvPr id="44" name="Oval 12">
                  <a:extLst>
                    <a:ext uri="{FF2B5EF4-FFF2-40B4-BE49-F238E27FC236}">
                      <a16:creationId xmlns:a16="http://schemas.microsoft.com/office/drawing/2014/main" id="{5E6E9424-3900-4556-AE7F-57D1A4D7023C}"/>
                    </a:ext>
                  </a:extLst>
                </p:cNvPr>
                <p:cNvSpPr>
                  <a:spLocks noChangeArrowheads="1"/>
                </p:cNvSpPr>
                <p:nvPr/>
              </p:nvSpPr>
              <p:spPr bwMode="auto">
                <a:xfrm>
                  <a:off x="4055621" y="3838170"/>
                  <a:ext cx="152400" cy="152400"/>
                </a:xfrm>
                <a:prstGeom prst="ellipse">
                  <a:avLst/>
                </a:prstGeom>
                <a:solidFill>
                  <a:srgbClr val="800000"/>
                </a:solidFill>
                <a:ln>
                  <a:noFill/>
                </a:ln>
                <a:effectLst/>
              </p:spPr>
              <p:txBody>
                <a:bodyPr wrap="none" anchor="ctr"/>
                <a:lstStyle/>
                <a:p>
                  <a:endParaRPr lang="en-US" sz="1350"/>
                </a:p>
              </p:txBody>
            </p:sp>
            <p:sp>
              <p:nvSpPr>
                <p:cNvPr id="45" name="Oval 13">
                  <a:extLst>
                    <a:ext uri="{FF2B5EF4-FFF2-40B4-BE49-F238E27FC236}">
                      <a16:creationId xmlns:a16="http://schemas.microsoft.com/office/drawing/2014/main" id="{7C41B053-B3A5-47BE-8CE5-F06E03FC6CB1}"/>
                    </a:ext>
                  </a:extLst>
                </p:cNvPr>
                <p:cNvSpPr>
                  <a:spLocks noChangeArrowheads="1"/>
                </p:cNvSpPr>
                <p:nvPr/>
              </p:nvSpPr>
              <p:spPr bwMode="auto">
                <a:xfrm>
                  <a:off x="4208021" y="4219170"/>
                  <a:ext cx="152400" cy="152400"/>
                </a:xfrm>
                <a:prstGeom prst="ellipse">
                  <a:avLst/>
                </a:prstGeom>
                <a:solidFill>
                  <a:srgbClr val="0070B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46" name="Oval 14">
                  <a:extLst>
                    <a:ext uri="{FF2B5EF4-FFF2-40B4-BE49-F238E27FC236}">
                      <a16:creationId xmlns:a16="http://schemas.microsoft.com/office/drawing/2014/main" id="{B438A944-F8B6-4BAD-B274-54532F25CB52}"/>
                    </a:ext>
                  </a:extLst>
                </p:cNvPr>
                <p:cNvSpPr>
                  <a:spLocks noChangeArrowheads="1"/>
                </p:cNvSpPr>
                <p:nvPr/>
              </p:nvSpPr>
              <p:spPr bwMode="auto">
                <a:xfrm>
                  <a:off x="3903221" y="4447770"/>
                  <a:ext cx="152400" cy="152400"/>
                </a:xfrm>
                <a:prstGeom prst="ellipse">
                  <a:avLst/>
                </a:prstGeom>
                <a:solidFill>
                  <a:srgbClr val="800000"/>
                </a:solidFill>
                <a:ln>
                  <a:noFill/>
                </a:ln>
                <a:effectLst/>
              </p:spPr>
              <p:txBody>
                <a:bodyPr wrap="none" anchor="ctr"/>
                <a:lstStyle/>
                <a:p>
                  <a:endParaRPr lang="en-US" sz="1350"/>
                </a:p>
              </p:txBody>
            </p:sp>
            <p:sp>
              <p:nvSpPr>
                <p:cNvPr id="47" name="Oval 17">
                  <a:extLst>
                    <a:ext uri="{FF2B5EF4-FFF2-40B4-BE49-F238E27FC236}">
                      <a16:creationId xmlns:a16="http://schemas.microsoft.com/office/drawing/2014/main" id="{01E66241-33BD-4C4F-8CA7-F5C83BF7C69A}"/>
                    </a:ext>
                  </a:extLst>
                </p:cNvPr>
                <p:cNvSpPr>
                  <a:spLocks noChangeArrowheads="1"/>
                </p:cNvSpPr>
                <p:nvPr/>
              </p:nvSpPr>
              <p:spPr bwMode="auto">
                <a:xfrm>
                  <a:off x="4284221" y="4523970"/>
                  <a:ext cx="152400" cy="152400"/>
                </a:xfrm>
                <a:prstGeom prst="ellipse">
                  <a:avLst/>
                </a:prstGeom>
                <a:solidFill>
                  <a:srgbClr val="0070B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48" name="Oval 18">
                  <a:extLst>
                    <a:ext uri="{FF2B5EF4-FFF2-40B4-BE49-F238E27FC236}">
                      <a16:creationId xmlns:a16="http://schemas.microsoft.com/office/drawing/2014/main" id="{8D44BBEA-3120-4D18-AC01-12B1F8D2E402}"/>
                    </a:ext>
                  </a:extLst>
                </p:cNvPr>
                <p:cNvSpPr>
                  <a:spLocks noChangeArrowheads="1"/>
                </p:cNvSpPr>
                <p:nvPr/>
              </p:nvSpPr>
              <p:spPr bwMode="auto">
                <a:xfrm>
                  <a:off x="4589021" y="4066771"/>
                  <a:ext cx="110010" cy="135513"/>
                </a:xfrm>
                <a:prstGeom prst="ellipse">
                  <a:avLst/>
                </a:prstGeom>
                <a:solidFill>
                  <a:srgbClr val="FF0000"/>
                </a:solidFill>
                <a:ln>
                  <a:noFill/>
                </a:ln>
                <a:effectLst/>
              </p:spPr>
              <p:txBody>
                <a:bodyPr wrap="none" anchor="ctr"/>
                <a:lstStyle/>
                <a:p>
                  <a:endParaRPr lang="en-US" sz="1350"/>
                </a:p>
              </p:txBody>
            </p:sp>
            <p:sp>
              <p:nvSpPr>
                <p:cNvPr id="49" name="Oval 19">
                  <a:extLst>
                    <a:ext uri="{FF2B5EF4-FFF2-40B4-BE49-F238E27FC236}">
                      <a16:creationId xmlns:a16="http://schemas.microsoft.com/office/drawing/2014/main" id="{95DA1923-C184-4857-9940-4F5D9D5F004C}"/>
                    </a:ext>
                  </a:extLst>
                </p:cNvPr>
                <p:cNvSpPr>
                  <a:spLocks noChangeArrowheads="1"/>
                </p:cNvSpPr>
                <p:nvPr/>
              </p:nvSpPr>
              <p:spPr bwMode="auto">
                <a:xfrm>
                  <a:off x="4665221" y="4523970"/>
                  <a:ext cx="84610" cy="118580"/>
                </a:xfrm>
                <a:prstGeom prst="ellipse">
                  <a:avLst/>
                </a:prstGeom>
                <a:solidFill>
                  <a:srgbClr val="7BBF54"/>
                </a:solidFill>
                <a:ln>
                  <a:noFill/>
                </a:ln>
                <a:effectLst/>
              </p:spPr>
              <p:txBody>
                <a:bodyPr wrap="none" anchor="ctr"/>
                <a:lstStyle/>
                <a:p>
                  <a:endParaRPr lang="en-US" sz="1350"/>
                </a:p>
              </p:txBody>
            </p:sp>
            <p:sp>
              <p:nvSpPr>
                <p:cNvPr id="50" name="Oval 22">
                  <a:extLst>
                    <a:ext uri="{FF2B5EF4-FFF2-40B4-BE49-F238E27FC236}">
                      <a16:creationId xmlns:a16="http://schemas.microsoft.com/office/drawing/2014/main" id="{20880533-2807-4AD8-AA42-A3EBEA1097FB}"/>
                    </a:ext>
                  </a:extLst>
                </p:cNvPr>
                <p:cNvSpPr>
                  <a:spLocks noChangeArrowheads="1"/>
                </p:cNvSpPr>
                <p:nvPr/>
              </p:nvSpPr>
              <p:spPr bwMode="auto">
                <a:xfrm>
                  <a:off x="3674621" y="4600170"/>
                  <a:ext cx="152400" cy="152400"/>
                </a:xfrm>
                <a:prstGeom prst="ellipse">
                  <a:avLst/>
                </a:prstGeom>
                <a:solidFill>
                  <a:srgbClr val="0070B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51" name="Oval 38">
                  <a:extLst>
                    <a:ext uri="{FF2B5EF4-FFF2-40B4-BE49-F238E27FC236}">
                      <a16:creationId xmlns:a16="http://schemas.microsoft.com/office/drawing/2014/main" id="{9DA09444-5AB1-43FF-9329-7D856D0F795D}"/>
                    </a:ext>
                  </a:extLst>
                </p:cNvPr>
                <p:cNvSpPr>
                  <a:spLocks noChangeArrowheads="1"/>
                </p:cNvSpPr>
                <p:nvPr/>
              </p:nvSpPr>
              <p:spPr bwMode="auto">
                <a:xfrm>
                  <a:off x="3979421" y="4219170"/>
                  <a:ext cx="152400" cy="152400"/>
                </a:xfrm>
                <a:prstGeom prst="ellipse">
                  <a:avLst/>
                </a:prstGeom>
                <a:solidFill>
                  <a:srgbClr val="7BBF54"/>
                </a:solidFill>
                <a:ln>
                  <a:noFill/>
                </a:ln>
                <a:effectLst/>
              </p:spPr>
              <p:txBody>
                <a:bodyPr wrap="none" anchor="ctr"/>
                <a:lstStyle/>
                <a:p>
                  <a:endParaRPr lang="en-US" sz="1350"/>
                </a:p>
              </p:txBody>
            </p:sp>
            <p:sp>
              <p:nvSpPr>
                <p:cNvPr id="52" name="Oval 39">
                  <a:extLst>
                    <a:ext uri="{FF2B5EF4-FFF2-40B4-BE49-F238E27FC236}">
                      <a16:creationId xmlns:a16="http://schemas.microsoft.com/office/drawing/2014/main" id="{B1D02991-BDA8-4C0E-84C4-4111ECDD926C}"/>
                    </a:ext>
                  </a:extLst>
                </p:cNvPr>
                <p:cNvSpPr>
                  <a:spLocks noChangeArrowheads="1"/>
                </p:cNvSpPr>
                <p:nvPr/>
              </p:nvSpPr>
              <p:spPr bwMode="auto">
                <a:xfrm>
                  <a:off x="3598421" y="3914370"/>
                  <a:ext cx="152400" cy="152400"/>
                </a:xfrm>
                <a:prstGeom prst="ellipse">
                  <a:avLst/>
                </a:prstGeom>
                <a:solidFill>
                  <a:srgbClr val="7BBF54"/>
                </a:solidFill>
                <a:ln>
                  <a:noFill/>
                </a:ln>
                <a:effectLst/>
              </p:spPr>
              <p:txBody>
                <a:bodyPr wrap="none" anchor="ctr"/>
                <a:lstStyle/>
                <a:p>
                  <a:endParaRPr lang="en-US" sz="1350"/>
                </a:p>
              </p:txBody>
            </p:sp>
            <p:sp>
              <p:nvSpPr>
                <p:cNvPr id="53" name="Oval 40">
                  <a:extLst>
                    <a:ext uri="{FF2B5EF4-FFF2-40B4-BE49-F238E27FC236}">
                      <a16:creationId xmlns:a16="http://schemas.microsoft.com/office/drawing/2014/main" id="{95A7B49D-6C33-4F37-8B50-F3B7B909AC68}"/>
                    </a:ext>
                  </a:extLst>
                </p:cNvPr>
                <p:cNvSpPr>
                  <a:spLocks noChangeArrowheads="1"/>
                </p:cNvSpPr>
                <p:nvPr/>
              </p:nvSpPr>
              <p:spPr bwMode="auto">
                <a:xfrm>
                  <a:off x="4512821" y="4371570"/>
                  <a:ext cx="152400" cy="152400"/>
                </a:xfrm>
                <a:prstGeom prst="ellipse">
                  <a:avLst/>
                </a:prstGeom>
                <a:solidFill>
                  <a:srgbClr val="800000"/>
                </a:solidFill>
                <a:ln>
                  <a:noFill/>
                </a:ln>
                <a:effectLst/>
              </p:spPr>
              <p:txBody>
                <a:bodyPr wrap="none" anchor="ctr"/>
                <a:lstStyle/>
                <a:p>
                  <a:endParaRPr lang="en-US" sz="1350"/>
                </a:p>
              </p:txBody>
            </p:sp>
            <p:sp>
              <p:nvSpPr>
                <p:cNvPr id="54" name="Oval 41">
                  <a:extLst>
                    <a:ext uri="{FF2B5EF4-FFF2-40B4-BE49-F238E27FC236}">
                      <a16:creationId xmlns:a16="http://schemas.microsoft.com/office/drawing/2014/main" id="{0ECAF828-38B6-4106-9FB3-EFC7F9C1F0FB}"/>
                    </a:ext>
                  </a:extLst>
                </p:cNvPr>
                <p:cNvSpPr>
                  <a:spLocks noChangeArrowheads="1"/>
                </p:cNvSpPr>
                <p:nvPr/>
              </p:nvSpPr>
              <p:spPr bwMode="auto">
                <a:xfrm>
                  <a:off x="4284221" y="3990570"/>
                  <a:ext cx="152400" cy="152400"/>
                </a:xfrm>
                <a:prstGeom prst="ellipse">
                  <a:avLst/>
                </a:prstGeom>
                <a:solidFill>
                  <a:srgbClr val="FF0000"/>
                </a:solidFill>
                <a:ln>
                  <a:noFill/>
                </a:ln>
                <a:effectLst/>
              </p:spPr>
              <p:txBody>
                <a:bodyPr wrap="none" anchor="ctr"/>
                <a:lstStyle/>
                <a:p>
                  <a:endParaRPr lang="en-US" sz="1350"/>
                </a:p>
              </p:txBody>
            </p:sp>
            <p:sp>
              <p:nvSpPr>
                <p:cNvPr id="55" name="Arc 31">
                  <a:extLst>
                    <a:ext uri="{FF2B5EF4-FFF2-40B4-BE49-F238E27FC236}">
                      <a16:creationId xmlns:a16="http://schemas.microsoft.com/office/drawing/2014/main" id="{B478BF3C-1DF5-46CB-9FEE-A7A8629C8A1B}"/>
                    </a:ext>
                  </a:extLst>
                </p:cNvPr>
                <p:cNvSpPr>
                  <a:spLocks/>
                </p:cNvSpPr>
                <p:nvPr/>
              </p:nvSpPr>
              <p:spPr bwMode="auto">
                <a:xfrm rot="5400000" flipH="1">
                  <a:off x="1336662" y="2640794"/>
                  <a:ext cx="1683947" cy="485118"/>
                </a:xfrm>
                <a:custGeom>
                  <a:avLst/>
                  <a:gdLst>
                    <a:gd name="G0" fmla="+- 20976 0 0"/>
                    <a:gd name="G1" fmla="+- 0 0 0"/>
                    <a:gd name="G2" fmla="+- 21600 0 0"/>
                    <a:gd name="T0" fmla="*/ 40966 w 40966"/>
                    <a:gd name="T1" fmla="*/ 8182 h 21600"/>
                    <a:gd name="T2" fmla="*/ 0 w 40966"/>
                    <a:gd name="T3" fmla="*/ 5152 h 21600"/>
                    <a:gd name="T4" fmla="*/ 20976 w 40966"/>
                    <a:gd name="T5" fmla="*/ 0 h 21600"/>
                  </a:gdLst>
                  <a:ahLst/>
                  <a:cxnLst>
                    <a:cxn ang="0">
                      <a:pos x="T0" y="T1"/>
                    </a:cxn>
                    <a:cxn ang="0">
                      <a:pos x="T2" y="T3"/>
                    </a:cxn>
                    <a:cxn ang="0">
                      <a:pos x="T4" y="T5"/>
                    </a:cxn>
                  </a:cxnLst>
                  <a:rect l="0" t="0" r="r" b="b"/>
                  <a:pathLst>
                    <a:path w="40966" h="21600" fill="none" extrusionOk="0">
                      <a:moveTo>
                        <a:pt x="40966" y="8182"/>
                      </a:moveTo>
                      <a:cubicBezTo>
                        <a:pt x="37644" y="16298"/>
                        <a:pt x="29745" y="21599"/>
                        <a:pt x="20976" y="21599"/>
                      </a:cubicBezTo>
                      <a:cubicBezTo>
                        <a:pt x="11031" y="21599"/>
                        <a:pt x="2371" y="14809"/>
                        <a:pt x="-1" y="5152"/>
                      </a:cubicBezTo>
                    </a:path>
                    <a:path w="40966" h="21600" stroke="0" extrusionOk="0">
                      <a:moveTo>
                        <a:pt x="40966" y="8182"/>
                      </a:moveTo>
                      <a:cubicBezTo>
                        <a:pt x="37644" y="16298"/>
                        <a:pt x="29745" y="21599"/>
                        <a:pt x="20976" y="21599"/>
                      </a:cubicBezTo>
                      <a:cubicBezTo>
                        <a:pt x="11031" y="21599"/>
                        <a:pt x="2371" y="14809"/>
                        <a:pt x="-1" y="5152"/>
                      </a:cubicBezTo>
                      <a:lnTo>
                        <a:pt x="20976" y="0"/>
                      </a:lnTo>
                      <a:close/>
                    </a:path>
                  </a:pathLst>
                </a:custGeom>
                <a:noFill/>
                <a:ln w="57150" cmpd="sng">
                  <a:solidFill>
                    <a:schemeClr val="accent2"/>
                  </a:solidFill>
                  <a:miter lim="800000"/>
                  <a:headEnd type="triangle"/>
                  <a:tailEnd type="triangle"/>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grpSp>
              <p:nvGrpSpPr>
                <p:cNvPr id="56" name="Group 11">
                  <a:extLst>
                    <a:ext uri="{FF2B5EF4-FFF2-40B4-BE49-F238E27FC236}">
                      <a16:creationId xmlns:a16="http://schemas.microsoft.com/office/drawing/2014/main" id="{BD5CD797-F3CF-44F9-A7D6-589AFA6E87F1}"/>
                    </a:ext>
                  </a:extLst>
                </p:cNvPr>
                <p:cNvGrpSpPr/>
                <p:nvPr/>
              </p:nvGrpSpPr>
              <p:grpSpPr>
                <a:xfrm>
                  <a:off x="4260145" y="5291666"/>
                  <a:ext cx="1435101" cy="1454719"/>
                  <a:chOff x="5333999" y="17526000"/>
                  <a:chExt cx="1676401" cy="1596887"/>
                </a:xfrm>
              </p:grpSpPr>
              <p:pic>
                <p:nvPicPr>
                  <p:cNvPr id="68" name="Picture 4" descr="Emission : Industrie Poster - Industrieanlagen Industrie-Design, Industriebauten Fabrik, Silhouette industriellen Fabrik">
                    <a:extLst>
                      <a:ext uri="{FF2B5EF4-FFF2-40B4-BE49-F238E27FC236}">
                        <a16:creationId xmlns:a16="http://schemas.microsoft.com/office/drawing/2014/main" id="{B0D2E293-72D1-4409-A911-DF33AFB2B435}"/>
                      </a:ext>
                    </a:extLst>
                  </p:cNvPr>
                  <p:cNvPicPr>
                    <a:picLocks noChangeAspect="1" noChangeArrowheads="1"/>
                  </p:cNvPicPr>
                  <p:nvPr/>
                </p:nvPicPr>
                <p:blipFill>
                  <a:blip r:embed="rId3" cstate="print"/>
                  <a:srcRect/>
                  <a:stretch>
                    <a:fillRect/>
                  </a:stretch>
                </p:blipFill>
                <p:spPr bwMode="auto">
                  <a:xfrm>
                    <a:off x="5334000" y="17526000"/>
                    <a:ext cx="1676400" cy="1533526"/>
                  </a:xfrm>
                  <a:prstGeom prst="rect">
                    <a:avLst/>
                  </a:prstGeom>
                  <a:noFill/>
                </p:spPr>
              </p:pic>
              <p:sp>
                <p:nvSpPr>
                  <p:cNvPr id="69" name="TextBox 68">
                    <a:extLst>
                      <a:ext uri="{FF2B5EF4-FFF2-40B4-BE49-F238E27FC236}">
                        <a16:creationId xmlns:a16="http://schemas.microsoft.com/office/drawing/2014/main" id="{9294A37C-1386-48AA-B6B6-38AF92F4C252}"/>
                      </a:ext>
                    </a:extLst>
                  </p:cNvPr>
                  <p:cNvSpPr txBox="1"/>
                  <p:nvPr/>
                </p:nvSpPr>
                <p:spPr>
                  <a:xfrm>
                    <a:off x="5333999" y="18649890"/>
                    <a:ext cx="1676399" cy="472997"/>
                  </a:xfrm>
                  <a:prstGeom prst="rect">
                    <a:avLst/>
                  </a:prstGeom>
                  <a:solidFill>
                    <a:schemeClr val="accent2">
                      <a:lumMod val="75000"/>
                    </a:schemeClr>
                  </a:solidFill>
                </p:spPr>
                <p:txBody>
                  <a:bodyPr wrap="square" rtlCol="0">
                    <a:spAutoFit/>
                  </a:bodyPr>
                  <a:lstStyle/>
                  <a:p>
                    <a:pPr algn="ctr"/>
                    <a:r>
                      <a:rPr lang="en-US" sz="1500" dirty="0">
                        <a:solidFill>
                          <a:schemeClr val="accent6">
                            <a:lumMod val="40000"/>
                            <a:lumOff val="60000"/>
                          </a:schemeClr>
                        </a:solidFill>
                        <a:latin typeface="Gill Sans MT Condensed" pitchFamily="34" charset="0"/>
                      </a:rPr>
                      <a:t>ANTHRO</a:t>
                    </a:r>
                  </a:p>
                </p:txBody>
              </p:sp>
            </p:grpSp>
            <p:grpSp>
              <p:nvGrpSpPr>
                <p:cNvPr id="57" name="Group 12">
                  <a:extLst>
                    <a:ext uri="{FF2B5EF4-FFF2-40B4-BE49-F238E27FC236}">
                      <a16:creationId xmlns:a16="http://schemas.microsoft.com/office/drawing/2014/main" id="{E06F443E-8C95-4ACB-ABC1-7EDEED682BB4}"/>
                    </a:ext>
                  </a:extLst>
                </p:cNvPr>
                <p:cNvGrpSpPr/>
                <p:nvPr/>
              </p:nvGrpSpPr>
              <p:grpSpPr>
                <a:xfrm>
                  <a:off x="2511777" y="5345294"/>
                  <a:ext cx="1689100" cy="1355791"/>
                  <a:chOff x="10210800" y="18654443"/>
                  <a:chExt cx="1447800" cy="1696828"/>
                </a:xfrm>
              </p:grpSpPr>
              <p:sp>
                <p:nvSpPr>
                  <p:cNvPr id="64" name="Rectangle 63">
                    <a:extLst>
                      <a:ext uri="{FF2B5EF4-FFF2-40B4-BE49-F238E27FC236}">
                        <a16:creationId xmlns:a16="http://schemas.microsoft.com/office/drawing/2014/main" id="{9C9BFF0E-F2B3-478B-A439-BD1353B1AA00}"/>
                      </a:ext>
                    </a:extLst>
                  </p:cNvPr>
                  <p:cNvSpPr/>
                  <p:nvPr/>
                </p:nvSpPr>
                <p:spPr>
                  <a:xfrm>
                    <a:off x="10210800" y="18654443"/>
                    <a:ext cx="1447800" cy="1157557"/>
                  </a:xfrm>
                  <a:prstGeom prst="rect">
                    <a:avLst/>
                  </a:prstGeom>
                  <a:solidFill>
                    <a:srgbClr val="E0F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Rectangle 64">
                    <a:extLst>
                      <a:ext uri="{FF2B5EF4-FFF2-40B4-BE49-F238E27FC236}">
                        <a16:creationId xmlns:a16="http://schemas.microsoft.com/office/drawing/2014/main" id="{26B8CECF-C6C3-4A38-9ECF-9AD5052EBDB3}"/>
                      </a:ext>
                    </a:extLst>
                  </p:cNvPr>
                  <p:cNvSpPr/>
                  <p:nvPr/>
                </p:nvSpPr>
                <p:spPr>
                  <a:xfrm>
                    <a:off x="10363200" y="18745200"/>
                    <a:ext cx="1143000" cy="10668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TextBox 65">
                    <a:extLst>
                      <a:ext uri="{FF2B5EF4-FFF2-40B4-BE49-F238E27FC236}">
                        <a16:creationId xmlns:a16="http://schemas.microsoft.com/office/drawing/2014/main" id="{1C2EBBDE-952A-490D-8CB0-8CE0CAD6FC9E}"/>
                      </a:ext>
                    </a:extLst>
                  </p:cNvPr>
                  <p:cNvSpPr txBox="1"/>
                  <p:nvPr/>
                </p:nvSpPr>
                <p:spPr>
                  <a:xfrm>
                    <a:off x="10210800" y="19811999"/>
                    <a:ext cx="1447800" cy="539272"/>
                  </a:xfrm>
                  <a:prstGeom prst="rect">
                    <a:avLst/>
                  </a:prstGeom>
                  <a:solidFill>
                    <a:srgbClr val="E0FFA5"/>
                  </a:solidFill>
                </p:spPr>
                <p:txBody>
                  <a:bodyPr wrap="square" rtlCol="0">
                    <a:spAutoFit/>
                  </a:bodyPr>
                  <a:lstStyle/>
                  <a:p>
                    <a:pPr algn="ctr"/>
                    <a:r>
                      <a:rPr lang="en-US" sz="1500" dirty="0">
                        <a:solidFill>
                          <a:schemeClr val="accent3">
                            <a:lumMod val="50000"/>
                          </a:schemeClr>
                        </a:solidFill>
                        <a:latin typeface="Gill Sans MT Condensed" pitchFamily="34" charset="0"/>
                      </a:rPr>
                      <a:t>BIOGENIC</a:t>
                    </a:r>
                  </a:p>
                </p:txBody>
              </p:sp>
              <p:pic>
                <p:nvPicPr>
                  <p:cNvPr id="67" name="Picture 5" descr="http://www.studyzone.org/testprep/ela4/d/jf11/tree2.gif">
                    <a:extLst>
                      <a:ext uri="{FF2B5EF4-FFF2-40B4-BE49-F238E27FC236}">
                        <a16:creationId xmlns:a16="http://schemas.microsoft.com/office/drawing/2014/main" id="{B5B12087-3DAE-40C5-ADF7-BE62EB485A2E}"/>
                      </a:ext>
                    </a:extLst>
                  </p:cNvPr>
                  <p:cNvPicPr>
                    <a:picLocks noChangeAspect="1" noChangeArrowheads="1"/>
                  </p:cNvPicPr>
                  <p:nvPr/>
                </p:nvPicPr>
                <p:blipFill>
                  <a:blip r:embed="rId4" cstate="print"/>
                  <a:srcRect/>
                  <a:stretch>
                    <a:fillRect/>
                  </a:stretch>
                </p:blipFill>
                <p:spPr bwMode="auto">
                  <a:xfrm>
                    <a:off x="10439400" y="18821400"/>
                    <a:ext cx="990600" cy="914400"/>
                  </a:xfrm>
                  <a:prstGeom prst="rect">
                    <a:avLst/>
                  </a:prstGeom>
                  <a:noFill/>
                </p:spPr>
              </p:pic>
            </p:grpSp>
            <p:sp>
              <p:nvSpPr>
                <p:cNvPr id="58" name="Rounded Rectangle 65">
                  <a:extLst>
                    <a:ext uri="{FF2B5EF4-FFF2-40B4-BE49-F238E27FC236}">
                      <a16:creationId xmlns:a16="http://schemas.microsoft.com/office/drawing/2014/main" id="{27311050-A789-40F5-B1CC-288A9CE5E488}"/>
                    </a:ext>
                  </a:extLst>
                </p:cNvPr>
                <p:cNvSpPr/>
                <p:nvPr/>
              </p:nvSpPr>
              <p:spPr>
                <a:xfrm>
                  <a:off x="2043291" y="3770490"/>
                  <a:ext cx="1735667" cy="5588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Calibri"/>
                      <a:cs typeface="Calibri"/>
                    </a:rPr>
                    <a:t>SO</a:t>
                  </a:r>
                  <a:r>
                    <a:rPr lang="en-US" sz="1500" b="1" baseline="-25000" dirty="0">
                      <a:solidFill>
                        <a:schemeClr val="tx1"/>
                      </a:solidFill>
                      <a:latin typeface="Calibri"/>
                      <a:cs typeface="Calibri"/>
                    </a:rPr>
                    <a:t>2</a:t>
                  </a:r>
                </a:p>
              </p:txBody>
            </p:sp>
            <p:sp>
              <p:nvSpPr>
                <p:cNvPr id="59" name="Rounded Rectangle 67">
                  <a:extLst>
                    <a:ext uri="{FF2B5EF4-FFF2-40B4-BE49-F238E27FC236}">
                      <a16:creationId xmlns:a16="http://schemas.microsoft.com/office/drawing/2014/main" id="{ADB42401-CFB6-4901-8D0F-87235DE42CDD}"/>
                    </a:ext>
                  </a:extLst>
                </p:cNvPr>
                <p:cNvSpPr/>
                <p:nvPr/>
              </p:nvSpPr>
              <p:spPr>
                <a:xfrm>
                  <a:off x="3790246" y="3570112"/>
                  <a:ext cx="1735667" cy="5588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Calibri"/>
                      <a:cs typeface="Calibri"/>
                    </a:rPr>
                    <a:t>O</a:t>
                  </a:r>
                  <a:r>
                    <a:rPr lang="en-US" sz="1500" b="1" baseline="-25000" dirty="0">
                      <a:solidFill>
                        <a:schemeClr val="tx1"/>
                      </a:solidFill>
                      <a:latin typeface="Calibri"/>
                      <a:cs typeface="Calibri"/>
                    </a:rPr>
                    <a:t>3</a:t>
                  </a:r>
                </a:p>
              </p:txBody>
            </p:sp>
            <p:sp>
              <p:nvSpPr>
                <p:cNvPr id="60" name="Rounded Rectangle 68">
                  <a:extLst>
                    <a:ext uri="{FF2B5EF4-FFF2-40B4-BE49-F238E27FC236}">
                      <a16:creationId xmlns:a16="http://schemas.microsoft.com/office/drawing/2014/main" id="{92CD82BC-A8C3-4644-9028-56EF742E1759}"/>
                    </a:ext>
                  </a:extLst>
                </p:cNvPr>
                <p:cNvSpPr/>
                <p:nvPr/>
              </p:nvSpPr>
              <p:spPr>
                <a:xfrm>
                  <a:off x="2630313" y="4188179"/>
                  <a:ext cx="1735667" cy="5588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Calibri"/>
                      <a:cs typeface="Calibri"/>
                    </a:rPr>
                    <a:t>O</a:t>
                  </a:r>
                  <a:r>
                    <a:rPr lang="en-US" sz="1500" b="1" baseline="-25000" dirty="0">
                      <a:solidFill>
                        <a:schemeClr val="tx1"/>
                      </a:solidFill>
                      <a:latin typeface="Calibri"/>
                      <a:cs typeface="Calibri"/>
                    </a:rPr>
                    <a:t>3</a:t>
                  </a:r>
                </a:p>
              </p:txBody>
            </p:sp>
            <p:sp>
              <p:nvSpPr>
                <p:cNvPr id="61" name="Rounded Rectangle 69">
                  <a:extLst>
                    <a:ext uri="{FF2B5EF4-FFF2-40B4-BE49-F238E27FC236}">
                      <a16:creationId xmlns:a16="http://schemas.microsoft.com/office/drawing/2014/main" id="{95F0F585-CE7A-4DB2-AB56-7DC4769E1746}"/>
                    </a:ext>
                  </a:extLst>
                </p:cNvPr>
                <p:cNvSpPr/>
                <p:nvPr/>
              </p:nvSpPr>
              <p:spPr>
                <a:xfrm>
                  <a:off x="2562578" y="3146778"/>
                  <a:ext cx="1735667" cy="5588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baseline="30000" dirty="0">
                      <a:solidFill>
                        <a:schemeClr val="tx1"/>
                      </a:solidFill>
                      <a:latin typeface="Wingdings"/>
                      <a:ea typeface="Wingdings"/>
                      <a:cs typeface="Wingdings"/>
                      <a:sym typeface="Wingdings"/>
                    </a:rPr>
                    <a:t></a:t>
                  </a:r>
                  <a:r>
                    <a:rPr lang="en-US" sz="1500" b="1" dirty="0">
                      <a:solidFill>
                        <a:schemeClr val="tx1"/>
                      </a:solidFill>
                      <a:latin typeface="Calibri"/>
                      <a:cs typeface="Calibri"/>
                    </a:rPr>
                    <a:t>OH</a:t>
                  </a:r>
                </a:p>
              </p:txBody>
            </p:sp>
            <p:sp>
              <p:nvSpPr>
                <p:cNvPr id="62" name="Rounded Rectangle 70">
                  <a:extLst>
                    <a:ext uri="{FF2B5EF4-FFF2-40B4-BE49-F238E27FC236}">
                      <a16:creationId xmlns:a16="http://schemas.microsoft.com/office/drawing/2014/main" id="{A75E1467-4B79-43F3-9CF5-3F8B32589C33}"/>
                    </a:ext>
                  </a:extLst>
                </p:cNvPr>
                <p:cNvSpPr/>
                <p:nvPr/>
              </p:nvSpPr>
              <p:spPr>
                <a:xfrm>
                  <a:off x="3152423" y="3412068"/>
                  <a:ext cx="1735667" cy="5588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baseline="30000" dirty="0">
                      <a:solidFill>
                        <a:schemeClr val="tx1"/>
                      </a:solidFill>
                      <a:latin typeface="Wingdings"/>
                      <a:ea typeface="Wingdings"/>
                      <a:cs typeface="Wingdings"/>
                      <a:sym typeface="Wingdings"/>
                    </a:rPr>
                    <a:t></a:t>
                  </a:r>
                  <a:r>
                    <a:rPr lang="en-US" sz="1500" b="1" dirty="0">
                      <a:solidFill>
                        <a:schemeClr val="tx1"/>
                      </a:solidFill>
                      <a:latin typeface="Calibri"/>
                      <a:cs typeface="Calibri"/>
                    </a:rPr>
                    <a:t>OH</a:t>
                  </a:r>
                </a:p>
              </p:txBody>
            </p:sp>
            <p:sp>
              <p:nvSpPr>
                <p:cNvPr id="63" name="Rounded Rectangle 72">
                  <a:extLst>
                    <a:ext uri="{FF2B5EF4-FFF2-40B4-BE49-F238E27FC236}">
                      <a16:creationId xmlns:a16="http://schemas.microsoft.com/office/drawing/2014/main" id="{F36F700D-CF2E-4BCB-81C6-8037DBBB6647}"/>
                    </a:ext>
                  </a:extLst>
                </p:cNvPr>
                <p:cNvSpPr/>
                <p:nvPr/>
              </p:nvSpPr>
              <p:spPr>
                <a:xfrm>
                  <a:off x="2096913" y="4162779"/>
                  <a:ext cx="1735667" cy="5588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a:solidFill>
                        <a:schemeClr val="tx1"/>
                      </a:solidFill>
                      <a:latin typeface="Calibri"/>
                      <a:cs typeface="Calibri"/>
                    </a:rPr>
                    <a:t>NO</a:t>
                  </a:r>
                  <a:r>
                    <a:rPr lang="en-US" sz="1500" b="1" baseline="-25000" dirty="0" err="1">
                      <a:solidFill>
                        <a:schemeClr val="tx1"/>
                      </a:solidFill>
                      <a:latin typeface="Calibri"/>
                      <a:cs typeface="Calibri"/>
                    </a:rPr>
                    <a:t>x</a:t>
                  </a:r>
                  <a:endParaRPr lang="en-US" sz="1500" b="1" baseline="-25000" dirty="0">
                    <a:solidFill>
                      <a:schemeClr val="tx1"/>
                    </a:solidFill>
                    <a:latin typeface="Calibri"/>
                    <a:cs typeface="Calibri"/>
                  </a:endParaRPr>
                </a:p>
              </p:txBody>
            </p:sp>
          </p:grpSp>
        </p:grpSp>
      </p:grpSp>
      <p:sp>
        <p:nvSpPr>
          <p:cNvPr id="124" name="TextBox 123">
            <a:extLst>
              <a:ext uri="{FF2B5EF4-FFF2-40B4-BE49-F238E27FC236}">
                <a16:creationId xmlns:a16="http://schemas.microsoft.com/office/drawing/2014/main" id="{DF410D33-1937-4F9D-B0D0-A49AE88F6F79}"/>
              </a:ext>
            </a:extLst>
          </p:cNvPr>
          <p:cNvSpPr txBox="1"/>
          <p:nvPr/>
        </p:nvSpPr>
        <p:spPr>
          <a:xfrm>
            <a:off x="4939880" y="478324"/>
            <a:ext cx="3910819"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Fine particulate matter (PM</a:t>
            </a:r>
            <a:r>
              <a:rPr lang="en-US" sz="2000" baseline="-25000" dirty="0"/>
              <a:t>2.5</a:t>
            </a:r>
            <a:r>
              <a:rPr lang="en-US" sz="2000" dirty="0"/>
              <a:t>)</a:t>
            </a:r>
          </a:p>
          <a:p>
            <a:pPr marL="742950" lvl="1" indent="-285750">
              <a:buFont typeface="Arial" panose="020B0604020202020204" pitchFamily="34" charset="0"/>
              <a:buChar char="•"/>
            </a:pPr>
            <a:r>
              <a:rPr lang="en-US" sz="2000" dirty="0"/>
              <a:t>Complex matrix that includes organic acids</a:t>
            </a:r>
          </a:p>
          <a:p>
            <a:pPr marL="285750" indent="-285750">
              <a:buFont typeface="Arial" panose="020B0604020202020204" pitchFamily="34" charset="0"/>
              <a:buChar char="•"/>
            </a:pPr>
            <a:r>
              <a:rPr lang="en-US" sz="2000" dirty="0"/>
              <a:t>Oxidation of volatile organic carbons</a:t>
            </a:r>
          </a:p>
          <a:p>
            <a:pPr marL="285750" indent="-285750">
              <a:buFont typeface="Arial" panose="020B0604020202020204" pitchFamily="34" charset="0"/>
              <a:buChar char="•"/>
            </a:pPr>
            <a:r>
              <a:rPr lang="en-US" sz="2000" dirty="0"/>
              <a:t>Clouds transport pollutants from boundary layer to free troposphere</a:t>
            </a:r>
          </a:p>
          <a:p>
            <a:pPr marL="285750" indent="-285750">
              <a:buFont typeface="Arial" panose="020B0604020202020204" pitchFamily="34" charset="0"/>
              <a:buChar char="•"/>
            </a:pPr>
            <a:r>
              <a:rPr lang="en-US" sz="2000" dirty="0"/>
              <a:t>Hard to sample clouds</a:t>
            </a:r>
          </a:p>
        </p:txBody>
      </p:sp>
      <p:grpSp>
        <p:nvGrpSpPr>
          <p:cNvPr id="125" name="Group 124">
            <a:extLst>
              <a:ext uri="{FF2B5EF4-FFF2-40B4-BE49-F238E27FC236}">
                <a16:creationId xmlns:a16="http://schemas.microsoft.com/office/drawing/2014/main" id="{6E6DD0ED-58DC-4CEC-9691-3D41396454AC}"/>
              </a:ext>
            </a:extLst>
          </p:cNvPr>
          <p:cNvGrpSpPr/>
          <p:nvPr/>
        </p:nvGrpSpPr>
        <p:grpSpPr>
          <a:xfrm>
            <a:off x="4679342" y="2636691"/>
            <a:ext cx="4065917" cy="3452576"/>
            <a:chOff x="1701585" y="968565"/>
            <a:chExt cx="5157832" cy="4238035"/>
          </a:xfrm>
        </p:grpSpPr>
        <p:sp>
          <p:nvSpPr>
            <p:cNvPr id="126" name="Right Arrow 52">
              <a:extLst>
                <a:ext uri="{FF2B5EF4-FFF2-40B4-BE49-F238E27FC236}">
                  <a16:creationId xmlns:a16="http://schemas.microsoft.com/office/drawing/2014/main" id="{7362C780-AECF-4FB4-B42E-82B600F120A8}"/>
                </a:ext>
              </a:extLst>
            </p:cNvPr>
            <p:cNvSpPr/>
            <p:nvPr/>
          </p:nvSpPr>
          <p:spPr>
            <a:xfrm rot="3620543">
              <a:off x="1089466" y="1580684"/>
              <a:ext cx="1942156" cy="71791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D8C059BC-94EC-4C2F-A54D-7FB0643AAE2F}"/>
                </a:ext>
              </a:extLst>
            </p:cNvPr>
            <p:cNvGrpSpPr/>
            <p:nvPr/>
          </p:nvGrpSpPr>
          <p:grpSpPr>
            <a:xfrm>
              <a:off x="2008979" y="1662553"/>
              <a:ext cx="4850438" cy="3544047"/>
              <a:chOff x="2008979" y="1662553"/>
              <a:chExt cx="4850438" cy="3544047"/>
            </a:xfrm>
          </p:grpSpPr>
          <p:pic>
            <p:nvPicPr>
              <p:cNvPr id="128" name="Picture 4">
                <a:extLst>
                  <a:ext uri="{FF2B5EF4-FFF2-40B4-BE49-F238E27FC236}">
                    <a16:creationId xmlns:a16="http://schemas.microsoft.com/office/drawing/2014/main" id="{1C777DC7-A1B8-4F2F-85FD-814E4CA3BF78}"/>
                  </a:ext>
                </a:extLst>
              </p:cNvPr>
              <p:cNvPicPr>
                <a:picLocks noChangeAspect="1" noChangeArrowheads="1"/>
              </p:cNvPicPr>
              <p:nvPr/>
            </p:nvPicPr>
            <p:blipFill>
              <a:blip r:embed="rId5" cstate="print"/>
              <a:srcRect/>
              <a:stretch>
                <a:fillRect/>
              </a:stretch>
            </p:blipFill>
            <p:spPr bwMode="auto">
              <a:xfrm>
                <a:off x="2008979" y="1934992"/>
                <a:ext cx="4850438" cy="3230392"/>
              </a:xfrm>
              <a:prstGeom prst="rect">
                <a:avLst/>
              </a:prstGeom>
              <a:noFill/>
              <a:ln w="9525">
                <a:noFill/>
                <a:miter lim="800000"/>
                <a:headEnd/>
                <a:tailEnd/>
              </a:ln>
            </p:spPr>
          </p:pic>
          <p:sp>
            <p:nvSpPr>
              <p:cNvPr id="129" name="Oval 128">
                <a:extLst>
                  <a:ext uri="{FF2B5EF4-FFF2-40B4-BE49-F238E27FC236}">
                    <a16:creationId xmlns:a16="http://schemas.microsoft.com/office/drawing/2014/main" id="{70C8926E-7D3B-42CB-A6E6-BF2012E384BE}"/>
                  </a:ext>
                </a:extLst>
              </p:cNvPr>
              <p:cNvSpPr/>
              <p:nvPr/>
            </p:nvSpPr>
            <p:spPr>
              <a:xfrm>
                <a:off x="4180293" y="4641080"/>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96D61DCA-C890-4C4B-8637-6BB08FBD5F26}"/>
                  </a:ext>
                </a:extLst>
              </p:cNvPr>
              <p:cNvSpPr/>
              <p:nvPr/>
            </p:nvSpPr>
            <p:spPr>
              <a:xfrm>
                <a:off x="3940987" y="4492459"/>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4D6366A3-1AB4-4F78-8EF7-108D38375D5D}"/>
                  </a:ext>
                </a:extLst>
              </p:cNvPr>
              <p:cNvSpPr/>
              <p:nvPr/>
            </p:nvSpPr>
            <p:spPr>
              <a:xfrm>
                <a:off x="4063158" y="4879127"/>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2E17BBDE-7155-4A88-A7A4-326323141586}"/>
                  </a:ext>
                </a:extLst>
              </p:cNvPr>
              <p:cNvSpPr/>
              <p:nvPr/>
            </p:nvSpPr>
            <p:spPr>
              <a:xfrm>
                <a:off x="3823852" y="5063015"/>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9089E6C7-3E85-47DB-BFFB-B143300DEB29}"/>
                  </a:ext>
                </a:extLst>
              </p:cNvPr>
              <p:cNvSpPr/>
              <p:nvPr/>
            </p:nvSpPr>
            <p:spPr>
              <a:xfrm>
                <a:off x="4218078" y="4981146"/>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583BE846-6E2F-41A0-BEE9-918864BE71BA}"/>
                  </a:ext>
                </a:extLst>
              </p:cNvPr>
              <p:cNvSpPr/>
              <p:nvPr/>
            </p:nvSpPr>
            <p:spPr>
              <a:xfrm>
                <a:off x="3684048" y="4590700"/>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EB70B151-722D-4C0A-ABDC-A3FA171FC2C4}"/>
                  </a:ext>
                </a:extLst>
              </p:cNvPr>
              <p:cNvSpPr/>
              <p:nvPr/>
            </p:nvSpPr>
            <p:spPr>
              <a:xfrm>
                <a:off x="3768434" y="4758215"/>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D879D81A-FFF9-47F1-9846-30687DF0B695}"/>
                  </a:ext>
                </a:extLst>
              </p:cNvPr>
              <p:cNvSpPr/>
              <p:nvPr/>
            </p:nvSpPr>
            <p:spPr>
              <a:xfrm>
                <a:off x="3483786" y="4602036"/>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04E5D59D-9922-424F-847C-7F8674DBE24B}"/>
                  </a:ext>
                </a:extLst>
              </p:cNvPr>
              <p:cNvSpPr/>
              <p:nvPr/>
            </p:nvSpPr>
            <p:spPr>
              <a:xfrm>
                <a:off x="3938467" y="4686422"/>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15D1ACFE-0D3B-4A12-AFE8-4DC7FB53D987}"/>
                  </a:ext>
                </a:extLst>
              </p:cNvPr>
              <p:cNvSpPr/>
              <p:nvPr/>
            </p:nvSpPr>
            <p:spPr>
              <a:xfrm>
                <a:off x="3539205" y="4861494"/>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B4CFB156-A0A2-4A89-BF42-1D399C990339}"/>
                  </a:ext>
                </a:extLst>
              </p:cNvPr>
              <p:cNvSpPr/>
              <p:nvPr/>
            </p:nvSpPr>
            <p:spPr>
              <a:xfrm>
                <a:off x="2676445" y="2721596"/>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C2A98F53-13F2-4710-94F6-91627CCF73B2}"/>
                  </a:ext>
                </a:extLst>
              </p:cNvPr>
              <p:cNvSpPr/>
              <p:nvPr/>
            </p:nvSpPr>
            <p:spPr>
              <a:xfrm>
                <a:off x="3833614" y="2516847"/>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E50327C6-6125-4069-8146-A30FA11A9B31}"/>
                  </a:ext>
                </a:extLst>
              </p:cNvPr>
              <p:cNvSpPr/>
              <p:nvPr/>
            </p:nvSpPr>
            <p:spPr>
              <a:xfrm>
                <a:off x="4008999" y="2391606"/>
                <a:ext cx="143584" cy="1435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CD3F4ED7-43A6-414A-8B5C-C340CCE5C533}"/>
                  </a:ext>
                </a:extLst>
              </p:cNvPr>
              <p:cNvSpPr/>
              <p:nvPr/>
            </p:nvSpPr>
            <p:spPr>
              <a:xfrm>
                <a:off x="3632408" y="2377751"/>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A620A94A-24B4-4E05-9BF1-4C6E23F1C751}"/>
                  </a:ext>
                </a:extLst>
              </p:cNvPr>
              <p:cNvSpPr/>
              <p:nvPr/>
            </p:nvSpPr>
            <p:spPr>
              <a:xfrm>
                <a:off x="3754579" y="2764419"/>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C0A16E92-DD56-4DBC-AAEF-972606155417}"/>
                  </a:ext>
                </a:extLst>
              </p:cNvPr>
              <p:cNvSpPr/>
              <p:nvPr/>
            </p:nvSpPr>
            <p:spPr>
              <a:xfrm>
                <a:off x="4088348" y="2743007"/>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50EF112E-731A-4B2D-8FFC-F575B2783E1D}"/>
                  </a:ext>
                </a:extLst>
              </p:cNvPr>
              <p:cNvSpPr/>
              <p:nvPr/>
            </p:nvSpPr>
            <p:spPr>
              <a:xfrm>
                <a:off x="3515273" y="2948307"/>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54DC9F90-377A-4A69-90CC-C660B6C4D0FE}"/>
                  </a:ext>
                </a:extLst>
              </p:cNvPr>
              <p:cNvSpPr/>
              <p:nvPr/>
            </p:nvSpPr>
            <p:spPr>
              <a:xfrm>
                <a:off x="3909499" y="2866438"/>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553A05A3-2E13-4ADF-97C7-B53C6C3919D8}"/>
                  </a:ext>
                </a:extLst>
              </p:cNvPr>
              <p:cNvSpPr/>
              <p:nvPr/>
            </p:nvSpPr>
            <p:spPr>
              <a:xfrm>
                <a:off x="2618506" y="2935711"/>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36E16578-C84D-4497-BDB0-32589C13985E}"/>
                  </a:ext>
                </a:extLst>
              </p:cNvPr>
              <p:cNvSpPr/>
              <p:nvPr/>
            </p:nvSpPr>
            <p:spPr>
              <a:xfrm>
                <a:off x="3375469" y="2475992"/>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445C8A51-20D9-476B-906F-53F20AEA7A13}"/>
                  </a:ext>
                </a:extLst>
              </p:cNvPr>
              <p:cNvSpPr/>
              <p:nvPr/>
            </p:nvSpPr>
            <p:spPr>
              <a:xfrm>
                <a:off x="3459855" y="2643507"/>
                <a:ext cx="143584" cy="143585"/>
              </a:xfrm>
              <a:prstGeom prst="ellipse">
                <a:avLst/>
              </a:prstGeom>
              <a:solidFill>
                <a:srgbClr val="75B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296B5B60-0225-430C-8F4B-B57862436CFE}"/>
                  </a:ext>
                </a:extLst>
              </p:cNvPr>
              <p:cNvSpPr/>
              <p:nvPr/>
            </p:nvSpPr>
            <p:spPr>
              <a:xfrm>
                <a:off x="3446000" y="2297143"/>
                <a:ext cx="143584" cy="1435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636F2131-1BF3-4AE8-AEBF-CE6B8684719E}"/>
                  </a:ext>
                </a:extLst>
              </p:cNvPr>
              <p:cNvSpPr/>
              <p:nvPr/>
            </p:nvSpPr>
            <p:spPr>
              <a:xfrm>
                <a:off x="3175207" y="2487328"/>
                <a:ext cx="143584" cy="143585"/>
              </a:xfrm>
              <a:prstGeom prst="ellipse">
                <a:avLst/>
              </a:prstGeom>
              <a:solidFill>
                <a:srgbClr val="75B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E10DCADF-B509-40F8-82B5-42EF81E82B49}"/>
                  </a:ext>
                </a:extLst>
              </p:cNvPr>
              <p:cNvSpPr/>
              <p:nvPr/>
            </p:nvSpPr>
            <p:spPr>
              <a:xfrm>
                <a:off x="3629888" y="2571714"/>
                <a:ext cx="143584" cy="1435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F25F7167-4FF4-4034-B664-CA77EFD6685A}"/>
                  </a:ext>
                </a:extLst>
              </p:cNvPr>
              <p:cNvSpPr/>
              <p:nvPr/>
            </p:nvSpPr>
            <p:spPr>
              <a:xfrm>
                <a:off x="3230626" y="2746786"/>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2AB068BC-F8D4-408E-BF77-9FCE131A940F}"/>
                  </a:ext>
                </a:extLst>
              </p:cNvPr>
              <p:cNvSpPr/>
              <p:nvPr/>
            </p:nvSpPr>
            <p:spPr>
              <a:xfrm>
                <a:off x="3610996" y="2174971"/>
                <a:ext cx="143584" cy="143585"/>
              </a:xfrm>
              <a:prstGeom prst="ellipse">
                <a:avLst/>
              </a:prstGeom>
              <a:solidFill>
                <a:srgbClr val="75B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ight Arrow 40">
                <a:extLst>
                  <a:ext uri="{FF2B5EF4-FFF2-40B4-BE49-F238E27FC236}">
                    <a16:creationId xmlns:a16="http://schemas.microsoft.com/office/drawing/2014/main" id="{DA5A126B-9EBD-4339-BE8E-AE65D90F9F02}"/>
                  </a:ext>
                </a:extLst>
              </p:cNvPr>
              <p:cNvSpPr/>
              <p:nvPr/>
            </p:nvSpPr>
            <p:spPr>
              <a:xfrm rot="3620543">
                <a:off x="1488729" y="2274672"/>
                <a:ext cx="1942156" cy="71791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ight Arrow 41">
                <a:extLst>
                  <a:ext uri="{FF2B5EF4-FFF2-40B4-BE49-F238E27FC236}">
                    <a16:creationId xmlns:a16="http://schemas.microsoft.com/office/drawing/2014/main" id="{3BC2BCB1-D6BD-4603-830C-CDB21AAFDF38}"/>
                  </a:ext>
                </a:extLst>
              </p:cNvPr>
              <p:cNvSpPr/>
              <p:nvPr/>
            </p:nvSpPr>
            <p:spPr>
              <a:xfrm rot="3447769">
                <a:off x="3276208" y="4136437"/>
                <a:ext cx="662579" cy="25142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ight Arrow 42">
                <a:extLst>
                  <a:ext uri="{FF2B5EF4-FFF2-40B4-BE49-F238E27FC236}">
                    <a16:creationId xmlns:a16="http://schemas.microsoft.com/office/drawing/2014/main" id="{9D157C4D-F661-4EAD-835D-FA9626328834}"/>
                  </a:ext>
                </a:extLst>
              </p:cNvPr>
              <p:cNvSpPr/>
              <p:nvPr/>
            </p:nvSpPr>
            <p:spPr>
              <a:xfrm rot="18191163">
                <a:off x="3980870" y="4225678"/>
                <a:ext cx="316928" cy="14042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ight Arrow 43">
                <a:extLst>
                  <a:ext uri="{FF2B5EF4-FFF2-40B4-BE49-F238E27FC236}">
                    <a16:creationId xmlns:a16="http://schemas.microsoft.com/office/drawing/2014/main" id="{DAE99DE0-3B77-4EEA-977A-B127FD338A67}"/>
                  </a:ext>
                </a:extLst>
              </p:cNvPr>
              <p:cNvSpPr/>
              <p:nvPr/>
            </p:nvSpPr>
            <p:spPr>
              <a:xfrm rot="17895757">
                <a:off x="3126099" y="3150916"/>
                <a:ext cx="561222" cy="32547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25AF885-5485-41B4-8D7C-089A2C771DFA}"/>
                  </a:ext>
                </a:extLst>
              </p:cNvPr>
              <p:cNvSpPr/>
              <p:nvPr/>
            </p:nvSpPr>
            <p:spPr>
              <a:xfrm>
                <a:off x="2430839" y="2861401"/>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ight Arrow 54">
                <a:extLst>
                  <a:ext uri="{FF2B5EF4-FFF2-40B4-BE49-F238E27FC236}">
                    <a16:creationId xmlns:a16="http://schemas.microsoft.com/office/drawing/2014/main" id="{D7AAD5C7-F377-44E3-8435-E00783D26F7F}"/>
                  </a:ext>
                </a:extLst>
              </p:cNvPr>
              <p:cNvSpPr/>
              <p:nvPr/>
            </p:nvSpPr>
            <p:spPr>
              <a:xfrm rot="3588969">
                <a:off x="2507657" y="3110956"/>
                <a:ext cx="781301" cy="42066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ight Arrow 55">
                <a:extLst>
                  <a:ext uri="{FF2B5EF4-FFF2-40B4-BE49-F238E27FC236}">
                    <a16:creationId xmlns:a16="http://schemas.microsoft.com/office/drawing/2014/main" id="{C8D693B9-8E95-47B4-880E-0C1A192F1C8A}"/>
                  </a:ext>
                </a:extLst>
              </p:cNvPr>
              <p:cNvSpPr/>
              <p:nvPr/>
            </p:nvSpPr>
            <p:spPr>
              <a:xfrm rot="4017556">
                <a:off x="3954060" y="3105564"/>
                <a:ext cx="395190" cy="26601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1E54DBF4-83BC-4AE7-811C-B51775B0707B}"/>
                  </a:ext>
                </a:extLst>
              </p:cNvPr>
              <p:cNvSpPr/>
              <p:nvPr/>
            </p:nvSpPr>
            <p:spPr>
              <a:xfrm>
                <a:off x="4938514" y="4402797"/>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4427A401-9834-4E67-A040-A8AD2F35AD24}"/>
                  </a:ext>
                </a:extLst>
              </p:cNvPr>
              <p:cNvSpPr/>
              <p:nvPr/>
            </p:nvSpPr>
            <p:spPr>
              <a:xfrm>
                <a:off x="5113899" y="4277556"/>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8F366480-1A39-4CFC-A4B0-62AF83E5982F}"/>
                  </a:ext>
                </a:extLst>
              </p:cNvPr>
              <p:cNvSpPr/>
              <p:nvPr/>
            </p:nvSpPr>
            <p:spPr>
              <a:xfrm>
                <a:off x="4737308" y="4263701"/>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61473D53-9C19-43EA-BCD8-9CF19BC73FCA}"/>
                  </a:ext>
                </a:extLst>
              </p:cNvPr>
              <p:cNvSpPr/>
              <p:nvPr/>
            </p:nvSpPr>
            <p:spPr>
              <a:xfrm>
                <a:off x="4859479" y="4650369"/>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8044101D-2E46-4E10-9971-D561E872580F}"/>
                  </a:ext>
                </a:extLst>
              </p:cNvPr>
              <p:cNvSpPr/>
              <p:nvPr/>
            </p:nvSpPr>
            <p:spPr>
              <a:xfrm>
                <a:off x="5193248" y="4628957"/>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9FDF62BF-BAF2-4783-80A6-2BA49C90C99B}"/>
                  </a:ext>
                </a:extLst>
              </p:cNvPr>
              <p:cNvSpPr/>
              <p:nvPr/>
            </p:nvSpPr>
            <p:spPr>
              <a:xfrm>
                <a:off x="5014399" y="4752388"/>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F3B4AE8C-3212-43C4-9051-6477E7AE7775}"/>
                  </a:ext>
                </a:extLst>
              </p:cNvPr>
              <p:cNvSpPr/>
              <p:nvPr/>
            </p:nvSpPr>
            <p:spPr>
              <a:xfrm>
                <a:off x="4480369" y="4361942"/>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9DB27A9B-3906-4BA0-9DF9-74F955F0D023}"/>
                  </a:ext>
                </a:extLst>
              </p:cNvPr>
              <p:cNvSpPr/>
              <p:nvPr/>
            </p:nvSpPr>
            <p:spPr>
              <a:xfrm>
                <a:off x="4564755" y="4529457"/>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2470470A-5314-4313-B0AE-1CC3BF42FADE}"/>
                  </a:ext>
                </a:extLst>
              </p:cNvPr>
              <p:cNvSpPr/>
              <p:nvPr/>
            </p:nvSpPr>
            <p:spPr>
              <a:xfrm>
                <a:off x="4550900" y="4183093"/>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54822F53-5C16-4201-93CB-F7E807360B65}"/>
                  </a:ext>
                </a:extLst>
              </p:cNvPr>
              <p:cNvSpPr/>
              <p:nvPr/>
            </p:nvSpPr>
            <p:spPr>
              <a:xfrm>
                <a:off x="4280107" y="4373278"/>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0632100B-B4E3-4003-BA71-AE40DD2130D1}"/>
                  </a:ext>
                </a:extLst>
              </p:cNvPr>
              <p:cNvSpPr/>
              <p:nvPr/>
            </p:nvSpPr>
            <p:spPr>
              <a:xfrm>
                <a:off x="4734788" y="4457664"/>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678FBF65-25B6-4AF7-81BE-669FD46D8425}"/>
                  </a:ext>
                </a:extLst>
              </p:cNvPr>
              <p:cNvSpPr/>
              <p:nvPr/>
            </p:nvSpPr>
            <p:spPr>
              <a:xfrm>
                <a:off x="4335526" y="4632736"/>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0CC0E19E-31F2-437C-92EB-EDB8F64A4FAE}"/>
                  </a:ext>
                </a:extLst>
              </p:cNvPr>
              <p:cNvSpPr/>
              <p:nvPr/>
            </p:nvSpPr>
            <p:spPr>
              <a:xfrm>
                <a:off x="4715896" y="4060921"/>
                <a:ext cx="143584" cy="143585"/>
              </a:xfrm>
              <a:prstGeom prst="ellipse">
                <a:avLst/>
              </a:prstGeom>
              <a:solidFill>
                <a:srgbClr val="5F5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5" name="Group 174">
            <a:extLst>
              <a:ext uri="{FF2B5EF4-FFF2-40B4-BE49-F238E27FC236}">
                <a16:creationId xmlns:a16="http://schemas.microsoft.com/office/drawing/2014/main" id="{3CD94518-4C2D-475C-8DE3-BE2DDB23047E}"/>
              </a:ext>
            </a:extLst>
          </p:cNvPr>
          <p:cNvGrpSpPr/>
          <p:nvPr/>
        </p:nvGrpSpPr>
        <p:grpSpPr>
          <a:xfrm>
            <a:off x="4707262" y="3612587"/>
            <a:ext cx="4310795" cy="2574477"/>
            <a:chOff x="4350149" y="3708061"/>
            <a:chExt cx="4310795" cy="2574477"/>
          </a:xfrm>
        </p:grpSpPr>
        <p:pic>
          <p:nvPicPr>
            <p:cNvPr id="176" name="Picture 175">
              <a:extLst>
                <a:ext uri="{FF2B5EF4-FFF2-40B4-BE49-F238E27FC236}">
                  <a16:creationId xmlns:a16="http://schemas.microsoft.com/office/drawing/2014/main" id="{EA026706-E449-4999-B458-559B206B9B54}"/>
                </a:ext>
              </a:extLst>
            </p:cNvPr>
            <p:cNvPicPr>
              <a:picLocks noChangeAspect="1"/>
            </p:cNvPicPr>
            <p:nvPr/>
          </p:nvPicPr>
          <p:blipFill>
            <a:blip r:embed="rId6"/>
            <a:stretch>
              <a:fillRect/>
            </a:stretch>
          </p:blipFill>
          <p:spPr>
            <a:xfrm>
              <a:off x="4441365" y="3708061"/>
              <a:ext cx="4086665" cy="2347400"/>
            </a:xfrm>
            <a:prstGeom prst="rect">
              <a:avLst/>
            </a:prstGeom>
          </p:spPr>
        </p:pic>
        <p:sp>
          <p:nvSpPr>
            <p:cNvPr id="177" name="TextBox 176">
              <a:extLst>
                <a:ext uri="{FF2B5EF4-FFF2-40B4-BE49-F238E27FC236}">
                  <a16:creationId xmlns:a16="http://schemas.microsoft.com/office/drawing/2014/main" id="{6D331F96-E12B-4DA1-9D49-F809575083CF}"/>
                </a:ext>
              </a:extLst>
            </p:cNvPr>
            <p:cNvSpPr txBox="1"/>
            <p:nvPr/>
          </p:nvSpPr>
          <p:spPr>
            <a:xfrm>
              <a:off x="4350149" y="6036317"/>
              <a:ext cx="4310795" cy="246221"/>
            </a:xfrm>
            <a:prstGeom prst="rect">
              <a:avLst/>
            </a:prstGeom>
            <a:noFill/>
          </p:spPr>
          <p:txBody>
            <a:bodyPr wrap="none" rtlCol="0">
              <a:spAutoFit/>
            </a:bodyPr>
            <a:lstStyle/>
            <a:p>
              <a:r>
                <a:rPr lang="en-US" sz="1000" dirty="0"/>
                <a:t>https://www.nasa.gov/centers/armstrong/news/FactSheets/FS-046-DFRC.html</a:t>
              </a:r>
            </a:p>
          </p:txBody>
        </p:sp>
      </p:grpSp>
    </p:spTree>
    <p:extLst>
      <p:ext uri="{BB962C8B-B14F-4D97-AF65-F5344CB8AC3E}">
        <p14:creationId xmlns:p14="http://schemas.microsoft.com/office/powerpoint/2010/main" val="204342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2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410BE-F202-4B60-B061-36E22413BC8E}"/>
              </a:ext>
            </a:extLst>
          </p:cNvPr>
          <p:cNvSpPr>
            <a:spLocks noGrp="1"/>
          </p:cNvSpPr>
          <p:nvPr>
            <p:ph type="title"/>
          </p:nvPr>
        </p:nvSpPr>
        <p:spPr>
          <a:xfrm>
            <a:off x="457200" y="669009"/>
            <a:ext cx="8229600" cy="603323"/>
          </a:xfrm>
        </p:spPr>
        <p:txBody>
          <a:bodyPr/>
          <a:lstStyle/>
          <a:p>
            <a:r>
              <a:rPr lang="en-US" sz="4000" dirty="0"/>
              <a:t>Motivation</a:t>
            </a:r>
          </a:p>
        </p:txBody>
      </p:sp>
      <p:sp>
        <p:nvSpPr>
          <p:cNvPr id="3" name="Content Placeholder 2">
            <a:extLst>
              <a:ext uri="{FF2B5EF4-FFF2-40B4-BE49-F238E27FC236}">
                <a16:creationId xmlns:a16="http://schemas.microsoft.com/office/drawing/2014/main" id="{1B9B6113-0CAD-436E-832A-ECB53F2AD631}"/>
              </a:ext>
            </a:extLst>
          </p:cNvPr>
          <p:cNvSpPr>
            <a:spLocks noGrp="1"/>
          </p:cNvSpPr>
          <p:nvPr>
            <p:ph idx="1"/>
          </p:nvPr>
        </p:nvSpPr>
        <p:spPr/>
        <p:txBody>
          <a:bodyPr/>
          <a:lstStyle/>
          <a:p>
            <a:r>
              <a:rPr lang="en-US" sz="2400" dirty="0"/>
              <a:t>Increase understanding of in-cloud oxidation processes and extent to which transition metals contribute to the oxidative capacity of cloud droplets</a:t>
            </a:r>
          </a:p>
          <a:p>
            <a:endParaRPr lang="en-US" sz="2400" dirty="0"/>
          </a:p>
          <a:p>
            <a:r>
              <a:rPr lang="en-US" sz="2400" dirty="0"/>
              <a:t>Improve atmospheric models that predict organic acid concentrations through inclusion of transition metal oxidation reactions</a:t>
            </a:r>
          </a:p>
          <a:p>
            <a:endParaRPr lang="en-US" sz="2400" dirty="0"/>
          </a:p>
          <a:p>
            <a:r>
              <a:rPr lang="en-US" sz="2400" dirty="0"/>
              <a:t>Improve understanding of effect of cloud processing on the concentrations and species of organic acids found in cloud water</a:t>
            </a:r>
          </a:p>
        </p:txBody>
      </p:sp>
      <p:sp>
        <p:nvSpPr>
          <p:cNvPr id="4" name="Slide Number Placeholder 4">
            <a:extLst>
              <a:ext uri="{FF2B5EF4-FFF2-40B4-BE49-F238E27FC236}">
                <a16:creationId xmlns:a16="http://schemas.microsoft.com/office/drawing/2014/main" id="{1BE466F7-7A0A-4310-A371-9C4908EC8DCA}"/>
              </a:ext>
            </a:extLst>
          </p:cNvPr>
          <p:cNvSpPr>
            <a:spLocks noGrp="1"/>
          </p:cNvSpPr>
          <p:nvPr>
            <p:ph type="sldNum" sz="quarter" idx="12"/>
          </p:nvPr>
        </p:nvSpPr>
        <p:spPr>
          <a:xfrm>
            <a:off x="6553200" y="6356350"/>
            <a:ext cx="2133600" cy="365125"/>
          </a:xfrm>
        </p:spPr>
        <p:txBody>
          <a:bodyPr/>
          <a:lstStyle/>
          <a:p>
            <a:fld id="{C5EB5B64-243B-AC41-AF55-A7B0E9BF081F}" type="slidenum">
              <a:rPr lang="en-US" smtClean="0"/>
              <a:t>12</a:t>
            </a:fld>
            <a:endParaRPr lang="en-US" dirty="0"/>
          </a:p>
        </p:txBody>
      </p:sp>
    </p:spTree>
    <p:extLst>
      <p:ext uri="{BB962C8B-B14F-4D97-AF65-F5344CB8AC3E}">
        <p14:creationId xmlns:p14="http://schemas.microsoft.com/office/powerpoint/2010/main" val="238884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49392" y="1064432"/>
            <a:ext cx="6397229" cy="457200"/>
          </a:xfrm>
        </p:spPr>
        <p:txBody>
          <a:bodyPr>
            <a:normAutofit fontScale="90000"/>
          </a:bodyPr>
          <a:lstStyle/>
          <a:p>
            <a:pPr algn="r"/>
            <a:r>
              <a:rPr lang="en-US" sz="3000" dirty="0">
                <a:solidFill>
                  <a:schemeClr val="bg1"/>
                </a:solidFill>
                <a:latin typeface="Calibri"/>
                <a:cs typeface="Calibri"/>
              </a:rPr>
              <a:t>Cloud Processing</a:t>
            </a:r>
            <a:br>
              <a:rPr lang="en-US" sz="3000" dirty="0">
                <a:solidFill>
                  <a:schemeClr val="bg1"/>
                </a:solidFill>
                <a:latin typeface="Calibri"/>
                <a:cs typeface="Calibri"/>
              </a:rPr>
            </a:br>
            <a:endParaRPr lang="en-US" sz="3000" dirty="0">
              <a:solidFill>
                <a:schemeClr val="bg1"/>
              </a:solidFill>
              <a:latin typeface="Calibri"/>
              <a:cs typeface="Calibri"/>
            </a:endParaRPr>
          </a:p>
        </p:txBody>
      </p:sp>
      <mc:AlternateContent xmlns:mc="http://schemas.openxmlformats.org/markup-compatibility/2006">
        <mc:Choice xmlns:a14="http://schemas.microsoft.com/office/drawing/2010/main" Requires="a14">
          <p:sp>
            <p:nvSpPr>
              <p:cNvPr id="2" name="TextBox 1"/>
              <p:cNvSpPr txBox="1"/>
              <p:nvPr/>
            </p:nvSpPr>
            <p:spPr>
              <a:xfrm>
                <a:off x="4147760" y="3763986"/>
                <a:ext cx="4787009" cy="1753429"/>
              </a:xfrm>
              <a:prstGeom prst="rect">
                <a:avLst/>
              </a:prstGeom>
              <a:noFill/>
            </p:spPr>
            <p:txBody>
              <a:bodyPr wrap="square" rtlCol="0">
                <a:spAutoFit/>
              </a:bodyPr>
              <a:lstStyle/>
              <a:p>
                <a:pPr marL="257175" indent="-257175">
                  <a:buFont typeface="Arial" panose="020B0604020202020204" pitchFamily="34" charset="0"/>
                  <a:buChar char="•"/>
                </a:pPr>
                <a:r>
                  <a:rPr lang="en-US" sz="2400" dirty="0">
                    <a:latin typeface="Arial" panose="020B0604020202020204" pitchFamily="34" charset="0"/>
                    <a:cs typeface="Arial" panose="020B0604020202020204" pitchFamily="34" charset="0"/>
                  </a:rPr>
                  <a:t>Oxidation chemistry</a:t>
                </a:r>
              </a:p>
              <a:p>
                <a:endParaRPr lang="en-US" sz="24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i="1">
                              <a:latin typeface="Cambria Math" panose="02040503050406030204" pitchFamily="18" charset="0"/>
                            </a:rPr>
                            <m:t>𝐹𝑒</m:t>
                          </m:r>
                        </m:e>
                        <m:sup>
                          <m:r>
                            <a:rPr lang="en-US" sz="2000" i="1">
                              <a:latin typeface="Cambria Math" panose="02040503050406030204" pitchFamily="18" charset="0"/>
                            </a:rPr>
                            <m:t>2+</m:t>
                          </m:r>
                        </m:sup>
                      </m:sSup>
                      <m:r>
                        <a:rPr lang="en-US" sz="2000" i="1">
                          <a:latin typeface="Cambria Math" panose="02040503050406030204" pitchFamily="18" charset="0"/>
                        </a:rPr>
                        <m:t> </m:t>
                      </m:r>
                      <m:d>
                        <m:dPr>
                          <m:ctrlPr>
                            <a:rPr lang="en-US" sz="2000" i="1">
                              <a:latin typeface="Cambria Math" panose="02040503050406030204" pitchFamily="18" charset="0"/>
                            </a:rPr>
                          </m:ctrlPr>
                        </m:dPr>
                        <m:e>
                          <m:r>
                            <a:rPr lang="en-US" sz="2000" i="1">
                              <a:latin typeface="Cambria Math" panose="02040503050406030204" pitchFamily="18" charset="0"/>
                            </a:rPr>
                            <m:t>𝑜𝑟</m:t>
                          </m:r>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i="1">
                                  <a:latin typeface="Cambria Math" panose="02040503050406030204" pitchFamily="18" charset="0"/>
                                </a:rPr>
                                <m:t>𝐶𝑢</m:t>
                              </m:r>
                            </m:e>
                            <m:sup>
                              <m:r>
                                <a:rPr lang="en-US" sz="2000" i="1">
                                  <a:latin typeface="Cambria Math" panose="02040503050406030204" pitchFamily="18" charset="0"/>
                                </a:rPr>
                                <m:t>+</m:t>
                              </m:r>
                            </m:sup>
                          </m:sSup>
                        </m:e>
                      </m:d>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2</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𝑂</m:t>
                          </m:r>
                        </m:e>
                        <m:sub>
                          <m:r>
                            <a:rPr lang="en-US" sz="2000" i="1">
                              <a:latin typeface="Cambria Math" panose="02040503050406030204" pitchFamily="18" charset="0"/>
                            </a:rPr>
                            <m:t>2</m:t>
                          </m:r>
                        </m:sub>
                      </m:sSub>
                      <m:r>
                        <a:rPr lang="en-US" sz="2000" i="1">
                          <a:latin typeface="Cambria Math" panose="02040503050406030204" pitchFamily="18" charset="0"/>
                        </a:rPr>
                        <m:t> </m:t>
                      </m:r>
                      <m:d>
                        <m:dPr>
                          <m:ctrlPr>
                            <a:rPr lang="en-US" sz="2000" i="1">
                              <a:latin typeface="Cambria Math" panose="02040503050406030204" pitchFamily="18" charset="0"/>
                            </a:rPr>
                          </m:ctrlPr>
                        </m:dPr>
                        <m:e>
                          <m:r>
                            <a:rPr lang="en-US" sz="2000" i="1">
                              <a:latin typeface="Cambria Math" panose="02040503050406030204" pitchFamily="18" charset="0"/>
                            </a:rPr>
                            <m:t>+</m:t>
                          </m:r>
                          <m:r>
                            <a:rPr lang="en-US" sz="2000" i="1">
                              <a:latin typeface="Cambria Math" panose="02040503050406030204" pitchFamily="18" charset="0"/>
                            </a:rPr>
                            <m:t>h</m:t>
                          </m:r>
                          <m:r>
                            <a:rPr lang="en-US" sz="2000" i="1">
                              <a:latin typeface="Cambria Math" panose="02040503050406030204" pitchFamily="18" charset="0"/>
                            </a:rPr>
                            <m:t>𝜈</m:t>
                          </m:r>
                        </m:e>
                      </m:d>
                      <m:r>
                        <a:rPr lang="en-US" sz="2000" i="1">
                          <a:latin typeface="Cambria Math" panose="02040503050406030204" pitchFamily="18" charset="0"/>
                        </a:rPr>
                        <m:t>→ </m:t>
                      </m:r>
                      <m:r>
                        <a:rPr lang="en-US" sz="2000" i="1">
                          <a:latin typeface="Cambria Math" panose="02040503050406030204" pitchFamily="18" charset="0"/>
                        </a:rPr>
                        <m:t>𝑂𝐻</m:t>
                      </m:r>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i="1">
                              <a:latin typeface="Cambria Math" panose="02040503050406030204" pitchFamily="18" charset="0"/>
                            </a:rPr>
                            <m:t>𝑂𝐻</m:t>
                          </m:r>
                        </m:e>
                        <m:sup>
                          <m:r>
                            <a:rPr lang="en-US" sz="2000" i="1">
                              <a:latin typeface="Cambria Math" panose="02040503050406030204" pitchFamily="18" charset="0"/>
                            </a:rPr>
                            <m:t>−</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𝐹𝑒</m:t>
                          </m:r>
                        </m:e>
                        <m:sup>
                          <m:r>
                            <a:rPr lang="en-US" sz="2000" i="1">
                              <a:latin typeface="Cambria Math" panose="02040503050406030204" pitchFamily="18" charset="0"/>
                            </a:rPr>
                            <m:t>3+</m:t>
                          </m:r>
                        </m:sup>
                      </m:sSup>
                      <m:r>
                        <a:rPr lang="en-US" sz="2000" i="1">
                          <a:latin typeface="Cambria Math" panose="02040503050406030204" pitchFamily="18" charset="0"/>
                        </a:rPr>
                        <m:t> </m:t>
                      </m:r>
                      <m:d>
                        <m:dPr>
                          <m:ctrlPr>
                            <a:rPr lang="en-US" sz="2000" i="1">
                              <a:latin typeface="Cambria Math" panose="02040503050406030204" pitchFamily="18" charset="0"/>
                            </a:rPr>
                          </m:ctrlPr>
                        </m:dPr>
                        <m:e>
                          <m:r>
                            <a:rPr lang="en-US" sz="2000" i="1">
                              <a:latin typeface="Cambria Math" panose="02040503050406030204" pitchFamily="18" charset="0"/>
                            </a:rPr>
                            <m:t>𝑜𝑟</m:t>
                          </m:r>
                          <m:r>
                            <a:rPr lang="en-US" sz="2000" i="1">
                              <a:latin typeface="Cambria Math" panose="02040503050406030204" pitchFamily="18" charset="0"/>
                            </a:rPr>
                            <m:t> </m:t>
                          </m:r>
                          <m:sSup>
                            <m:sSupPr>
                              <m:ctrlPr>
                                <a:rPr lang="en-US" sz="2000" i="1">
                                  <a:latin typeface="Cambria Math" panose="02040503050406030204" pitchFamily="18" charset="0"/>
                                </a:rPr>
                              </m:ctrlPr>
                            </m:sSupPr>
                            <m:e>
                              <m:r>
                                <a:rPr lang="en-US" sz="2000" i="1">
                                  <a:latin typeface="Cambria Math" panose="02040503050406030204" pitchFamily="18" charset="0"/>
                                </a:rPr>
                                <m:t>𝐶𝑢</m:t>
                              </m:r>
                            </m:e>
                            <m:sup>
                              <m:r>
                                <a:rPr lang="en-US" sz="2000" i="1">
                                  <a:latin typeface="Cambria Math" panose="02040503050406030204" pitchFamily="18" charset="0"/>
                                </a:rPr>
                                <m:t>2+</m:t>
                              </m:r>
                            </m:sup>
                          </m:sSup>
                        </m:e>
                      </m:d>
                    </m:oMath>
                  </m:oMathPara>
                </a14:m>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4147760" y="3763986"/>
                <a:ext cx="4787009" cy="1753429"/>
              </a:xfrm>
              <a:prstGeom prst="rect">
                <a:avLst/>
              </a:prstGeom>
              <a:blipFill>
                <a:blip r:embed="rId3"/>
                <a:stretch>
                  <a:fillRect l="-1654" t="-243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4CEE67A-E55A-45E2-A99A-D38167D7D9FA}"/>
              </a:ext>
            </a:extLst>
          </p:cNvPr>
          <p:cNvSpPr txBox="1"/>
          <p:nvPr/>
        </p:nvSpPr>
        <p:spPr>
          <a:xfrm>
            <a:off x="1468064" y="498689"/>
            <a:ext cx="6207872"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Organic Species in Clouds</a:t>
            </a:r>
          </a:p>
        </p:txBody>
      </p:sp>
      <p:sp>
        <p:nvSpPr>
          <p:cNvPr id="75" name="Slide Number Placeholder 4">
            <a:extLst>
              <a:ext uri="{FF2B5EF4-FFF2-40B4-BE49-F238E27FC236}">
                <a16:creationId xmlns:a16="http://schemas.microsoft.com/office/drawing/2014/main" id="{1739ADA9-05C2-4153-83B7-D27CB5CD3504}"/>
              </a:ext>
            </a:extLst>
          </p:cNvPr>
          <p:cNvSpPr>
            <a:spLocks noGrp="1"/>
          </p:cNvSpPr>
          <p:nvPr>
            <p:ph type="sldNum" sz="quarter" idx="12"/>
          </p:nvPr>
        </p:nvSpPr>
        <p:spPr>
          <a:xfrm>
            <a:off x="6553200" y="6356350"/>
            <a:ext cx="2133600" cy="365125"/>
          </a:xfrm>
        </p:spPr>
        <p:txBody>
          <a:bodyPr/>
          <a:lstStyle/>
          <a:p>
            <a:fld id="{C5EB5B64-243B-AC41-AF55-A7B0E9BF081F}" type="slidenum">
              <a:rPr lang="en-US" smtClean="0"/>
              <a:t>2</a:t>
            </a:fld>
            <a:endParaRPr lang="en-US" dirty="0"/>
          </a:p>
        </p:txBody>
      </p:sp>
      <p:grpSp>
        <p:nvGrpSpPr>
          <p:cNvPr id="76" name="Group 75">
            <a:extLst>
              <a:ext uri="{FF2B5EF4-FFF2-40B4-BE49-F238E27FC236}">
                <a16:creationId xmlns:a16="http://schemas.microsoft.com/office/drawing/2014/main" id="{348360CD-EF61-443C-BA00-3A225351C1FC}"/>
              </a:ext>
            </a:extLst>
          </p:cNvPr>
          <p:cNvGrpSpPr/>
          <p:nvPr/>
        </p:nvGrpSpPr>
        <p:grpSpPr>
          <a:xfrm>
            <a:off x="673782" y="1287520"/>
            <a:ext cx="3125435" cy="4486177"/>
            <a:chOff x="658004" y="1383720"/>
            <a:chExt cx="3125435" cy="4486177"/>
          </a:xfrm>
        </p:grpSpPr>
        <p:sp>
          <p:nvSpPr>
            <p:cNvPr id="77" name="Rounded Rectangle 64">
              <a:extLst>
                <a:ext uri="{FF2B5EF4-FFF2-40B4-BE49-F238E27FC236}">
                  <a16:creationId xmlns:a16="http://schemas.microsoft.com/office/drawing/2014/main" id="{A73BF263-0CB6-4B2F-B266-DD2ACBFC1886}"/>
                </a:ext>
              </a:extLst>
            </p:cNvPr>
            <p:cNvSpPr/>
            <p:nvPr/>
          </p:nvSpPr>
          <p:spPr>
            <a:xfrm>
              <a:off x="2481689" y="3841136"/>
              <a:ext cx="1301750" cy="4191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Calibri"/>
                  <a:cs typeface="Calibri"/>
                </a:rPr>
                <a:t>WSOGs</a:t>
              </a:r>
            </a:p>
          </p:txBody>
        </p:sp>
        <p:sp>
          <p:nvSpPr>
            <p:cNvPr id="78" name="Rounded Rectangle 71">
              <a:extLst>
                <a:ext uri="{FF2B5EF4-FFF2-40B4-BE49-F238E27FC236}">
                  <a16:creationId xmlns:a16="http://schemas.microsoft.com/office/drawing/2014/main" id="{28BD13AA-E37A-4424-B66C-99117E1AAD14}"/>
                </a:ext>
              </a:extLst>
            </p:cNvPr>
            <p:cNvSpPr/>
            <p:nvPr/>
          </p:nvSpPr>
          <p:spPr>
            <a:xfrm>
              <a:off x="2452055" y="3557503"/>
              <a:ext cx="1301750" cy="4191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baseline="30000" dirty="0">
                  <a:solidFill>
                    <a:schemeClr val="tx1"/>
                  </a:solidFill>
                  <a:latin typeface="Wingdings"/>
                  <a:ea typeface="Wingdings"/>
                  <a:cs typeface="Wingdings"/>
                  <a:sym typeface="Wingdings"/>
                </a:rPr>
                <a:t></a:t>
              </a:r>
              <a:r>
                <a:rPr lang="en-US" sz="1500" b="1" dirty="0">
                  <a:solidFill>
                    <a:schemeClr val="tx1"/>
                  </a:solidFill>
                  <a:latin typeface="Calibri"/>
                  <a:cs typeface="Calibri"/>
                </a:rPr>
                <a:t>OH</a:t>
              </a:r>
            </a:p>
          </p:txBody>
        </p:sp>
        <p:grpSp>
          <p:nvGrpSpPr>
            <p:cNvPr id="79" name="Group 78">
              <a:extLst>
                <a:ext uri="{FF2B5EF4-FFF2-40B4-BE49-F238E27FC236}">
                  <a16:creationId xmlns:a16="http://schemas.microsoft.com/office/drawing/2014/main" id="{4F5D69A7-4170-4F88-B53C-AB102FCAAD23}"/>
                </a:ext>
              </a:extLst>
            </p:cNvPr>
            <p:cNvGrpSpPr/>
            <p:nvPr/>
          </p:nvGrpSpPr>
          <p:grpSpPr>
            <a:xfrm>
              <a:off x="658004" y="1383720"/>
              <a:ext cx="2979879" cy="4486177"/>
              <a:chOff x="658004" y="1383720"/>
              <a:chExt cx="2979879" cy="4486177"/>
            </a:xfrm>
          </p:grpSpPr>
          <p:sp>
            <p:nvSpPr>
              <p:cNvPr id="80" name="Arc 31">
                <a:extLst>
                  <a:ext uri="{FF2B5EF4-FFF2-40B4-BE49-F238E27FC236}">
                    <a16:creationId xmlns:a16="http://schemas.microsoft.com/office/drawing/2014/main" id="{DB83545E-FA35-44FA-9370-428D19441804}"/>
                  </a:ext>
                </a:extLst>
              </p:cNvPr>
              <p:cNvSpPr>
                <a:spLocks/>
              </p:cNvSpPr>
              <p:nvPr/>
            </p:nvSpPr>
            <p:spPr bwMode="auto">
              <a:xfrm rot="16409780" flipH="1">
                <a:off x="2797613" y="2825919"/>
                <a:ext cx="1319116" cy="361424"/>
              </a:xfrm>
              <a:custGeom>
                <a:avLst/>
                <a:gdLst>
                  <a:gd name="G0" fmla="+- 20976 0 0"/>
                  <a:gd name="G1" fmla="+- 0 0 0"/>
                  <a:gd name="G2" fmla="+- 21600 0 0"/>
                  <a:gd name="T0" fmla="*/ 40966 w 40966"/>
                  <a:gd name="T1" fmla="*/ 8182 h 21600"/>
                  <a:gd name="T2" fmla="*/ 0 w 40966"/>
                  <a:gd name="T3" fmla="*/ 5152 h 21600"/>
                  <a:gd name="T4" fmla="*/ 20976 w 40966"/>
                  <a:gd name="T5" fmla="*/ 0 h 21600"/>
                </a:gdLst>
                <a:ahLst/>
                <a:cxnLst>
                  <a:cxn ang="0">
                    <a:pos x="T0" y="T1"/>
                  </a:cxn>
                  <a:cxn ang="0">
                    <a:pos x="T2" y="T3"/>
                  </a:cxn>
                  <a:cxn ang="0">
                    <a:pos x="T4" y="T5"/>
                  </a:cxn>
                </a:cxnLst>
                <a:rect l="0" t="0" r="r" b="b"/>
                <a:pathLst>
                  <a:path w="40966" h="21600" fill="none" extrusionOk="0">
                    <a:moveTo>
                      <a:pt x="40966" y="8182"/>
                    </a:moveTo>
                    <a:cubicBezTo>
                      <a:pt x="37644" y="16298"/>
                      <a:pt x="29745" y="21599"/>
                      <a:pt x="20976" y="21599"/>
                    </a:cubicBezTo>
                    <a:cubicBezTo>
                      <a:pt x="11031" y="21599"/>
                      <a:pt x="2371" y="14809"/>
                      <a:pt x="-1" y="5152"/>
                    </a:cubicBezTo>
                  </a:path>
                  <a:path w="40966" h="21600" stroke="0" extrusionOk="0">
                    <a:moveTo>
                      <a:pt x="40966" y="8182"/>
                    </a:moveTo>
                    <a:cubicBezTo>
                      <a:pt x="37644" y="16298"/>
                      <a:pt x="29745" y="21599"/>
                      <a:pt x="20976" y="21599"/>
                    </a:cubicBezTo>
                    <a:cubicBezTo>
                      <a:pt x="11031" y="21599"/>
                      <a:pt x="2371" y="14809"/>
                      <a:pt x="-1" y="5152"/>
                    </a:cubicBezTo>
                    <a:lnTo>
                      <a:pt x="20976" y="0"/>
                    </a:lnTo>
                    <a:close/>
                  </a:path>
                </a:pathLst>
              </a:custGeom>
              <a:noFill/>
              <a:ln w="57150" cmpd="sng">
                <a:solidFill>
                  <a:schemeClr val="accent2"/>
                </a:solidFill>
                <a:miter lim="800000"/>
                <a:headEnd type="triangle"/>
                <a:tailEnd type="triangle"/>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grpSp>
            <p:nvGrpSpPr>
              <p:cNvPr id="81" name="Group 80">
                <a:extLst>
                  <a:ext uri="{FF2B5EF4-FFF2-40B4-BE49-F238E27FC236}">
                    <a16:creationId xmlns:a16="http://schemas.microsoft.com/office/drawing/2014/main" id="{73D909E0-6854-40BA-9E38-0157E718B421}"/>
                  </a:ext>
                </a:extLst>
              </p:cNvPr>
              <p:cNvGrpSpPr/>
              <p:nvPr/>
            </p:nvGrpSpPr>
            <p:grpSpPr>
              <a:xfrm>
                <a:off x="658004" y="1383720"/>
                <a:ext cx="2819377" cy="4486177"/>
                <a:chOff x="1936077" y="764816"/>
                <a:chExt cx="3759169" cy="5981569"/>
              </a:xfrm>
            </p:grpSpPr>
            <p:sp>
              <p:nvSpPr>
                <p:cNvPr id="82" name="Oval 8">
                  <a:extLst>
                    <a:ext uri="{FF2B5EF4-FFF2-40B4-BE49-F238E27FC236}">
                      <a16:creationId xmlns:a16="http://schemas.microsoft.com/office/drawing/2014/main" id="{BA7363A6-F822-4F91-A5D4-F46E4D120814}"/>
                    </a:ext>
                  </a:extLst>
                </p:cNvPr>
                <p:cNvSpPr>
                  <a:spLocks noChangeArrowheads="1"/>
                </p:cNvSpPr>
                <p:nvPr/>
              </p:nvSpPr>
              <p:spPr bwMode="auto">
                <a:xfrm>
                  <a:off x="3141164" y="815616"/>
                  <a:ext cx="203256" cy="177810"/>
                </a:xfrm>
                <a:prstGeom prst="ellipse">
                  <a:avLst/>
                </a:prstGeom>
                <a:solidFill>
                  <a:srgbClr val="FF0000"/>
                </a:solidFill>
                <a:ln>
                  <a:noFill/>
                </a:ln>
                <a:effectLst/>
              </p:spPr>
              <p:txBody>
                <a:bodyPr wrap="none" anchor="ctr"/>
                <a:lstStyle/>
                <a:p>
                  <a:endParaRPr lang="en-US" sz="1350"/>
                </a:p>
              </p:txBody>
            </p:sp>
            <p:sp>
              <p:nvSpPr>
                <p:cNvPr id="83" name="Oval 9">
                  <a:extLst>
                    <a:ext uri="{FF2B5EF4-FFF2-40B4-BE49-F238E27FC236}">
                      <a16:creationId xmlns:a16="http://schemas.microsoft.com/office/drawing/2014/main" id="{23D71717-D460-46DC-BAB1-6ABEDE2FB42E}"/>
                    </a:ext>
                  </a:extLst>
                </p:cNvPr>
                <p:cNvSpPr>
                  <a:spLocks noChangeArrowheads="1"/>
                </p:cNvSpPr>
                <p:nvPr/>
              </p:nvSpPr>
              <p:spPr bwMode="auto">
                <a:xfrm>
                  <a:off x="3124232" y="1222026"/>
                  <a:ext cx="220189" cy="237057"/>
                </a:xfrm>
                <a:prstGeom prst="ellipse">
                  <a:avLst/>
                </a:prstGeom>
                <a:solidFill>
                  <a:srgbClr val="800000"/>
                </a:solidFill>
                <a:ln>
                  <a:noFill/>
                </a:ln>
                <a:effectLst/>
              </p:spPr>
              <p:txBody>
                <a:bodyPr wrap="none" anchor="ctr"/>
                <a:lstStyle/>
                <a:p>
                  <a:endParaRPr lang="en-US" sz="1350"/>
                </a:p>
              </p:txBody>
            </p:sp>
            <p:sp>
              <p:nvSpPr>
                <p:cNvPr id="84" name="Oval 10">
                  <a:extLst>
                    <a:ext uri="{FF2B5EF4-FFF2-40B4-BE49-F238E27FC236}">
                      <a16:creationId xmlns:a16="http://schemas.microsoft.com/office/drawing/2014/main" id="{8AFA98A1-45A0-4645-9750-36BF33FD8403}"/>
                    </a:ext>
                  </a:extLst>
                </p:cNvPr>
                <p:cNvSpPr>
                  <a:spLocks noChangeArrowheads="1"/>
                </p:cNvSpPr>
                <p:nvPr/>
              </p:nvSpPr>
              <p:spPr bwMode="auto">
                <a:xfrm>
                  <a:off x="3699964" y="917216"/>
                  <a:ext cx="177856" cy="228610"/>
                </a:xfrm>
                <a:prstGeom prst="ellipse">
                  <a:avLst/>
                </a:prstGeom>
                <a:solidFill>
                  <a:srgbClr val="0070B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85" name="Oval 11">
                  <a:extLst>
                    <a:ext uri="{FF2B5EF4-FFF2-40B4-BE49-F238E27FC236}">
                      <a16:creationId xmlns:a16="http://schemas.microsoft.com/office/drawing/2014/main" id="{966F6529-AA52-4B56-B731-0C890389824B}"/>
                    </a:ext>
                  </a:extLst>
                </p:cNvPr>
                <p:cNvSpPr>
                  <a:spLocks noChangeArrowheads="1"/>
                </p:cNvSpPr>
                <p:nvPr/>
              </p:nvSpPr>
              <p:spPr bwMode="auto">
                <a:xfrm>
                  <a:off x="3573020" y="1222026"/>
                  <a:ext cx="152400" cy="152400"/>
                </a:xfrm>
                <a:prstGeom prst="ellipse">
                  <a:avLst/>
                </a:prstGeom>
                <a:solidFill>
                  <a:srgbClr val="FF0000"/>
                </a:solidFill>
                <a:ln>
                  <a:noFill/>
                </a:ln>
                <a:effectLst/>
              </p:spPr>
              <p:txBody>
                <a:bodyPr wrap="none" anchor="ctr"/>
                <a:lstStyle/>
                <a:p>
                  <a:endParaRPr lang="en-US" sz="1350"/>
                </a:p>
              </p:txBody>
            </p:sp>
            <p:sp>
              <p:nvSpPr>
                <p:cNvPr id="86" name="Oval 12">
                  <a:extLst>
                    <a:ext uri="{FF2B5EF4-FFF2-40B4-BE49-F238E27FC236}">
                      <a16:creationId xmlns:a16="http://schemas.microsoft.com/office/drawing/2014/main" id="{52A303E6-CFCE-4B27-8F67-55A55D39F596}"/>
                    </a:ext>
                  </a:extLst>
                </p:cNvPr>
                <p:cNvSpPr>
                  <a:spLocks noChangeArrowheads="1"/>
                </p:cNvSpPr>
                <p:nvPr/>
              </p:nvSpPr>
              <p:spPr bwMode="auto">
                <a:xfrm>
                  <a:off x="3920098" y="764816"/>
                  <a:ext cx="186322" cy="228610"/>
                </a:xfrm>
                <a:prstGeom prst="ellipse">
                  <a:avLst/>
                </a:prstGeom>
                <a:solidFill>
                  <a:srgbClr val="800000"/>
                </a:solidFill>
                <a:ln>
                  <a:noFill/>
                </a:ln>
                <a:effectLst/>
              </p:spPr>
              <p:txBody>
                <a:bodyPr wrap="none" anchor="ctr"/>
                <a:lstStyle/>
                <a:p>
                  <a:endParaRPr lang="en-US" sz="1350"/>
                </a:p>
              </p:txBody>
            </p:sp>
            <p:sp>
              <p:nvSpPr>
                <p:cNvPr id="87" name="Oval 13">
                  <a:extLst>
                    <a:ext uri="{FF2B5EF4-FFF2-40B4-BE49-F238E27FC236}">
                      <a16:creationId xmlns:a16="http://schemas.microsoft.com/office/drawing/2014/main" id="{57A24EBD-35FD-4F6F-A019-A3E1A62561DE}"/>
                    </a:ext>
                  </a:extLst>
                </p:cNvPr>
                <p:cNvSpPr>
                  <a:spLocks noChangeArrowheads="1"/>
                </p:cNvSpPr>
                <p:nvPr/>
              </p:nvSpPr>
              <p:spPr bwMode="auto">
                <a:xfrm>
                  <a:off x="4106420" y="1222026"/>
                  <a:ext cx="152400" cy="152400"/>
                </a:xfrm>
                <a:prstGeom prst="ellipse">
                  <a:avLst/>
                </a:prstGeom>
                <a:solidFill>
                  <a:srgbClr val="0070B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88" name="Oval 14">
                  <a:extLst>
                    <a:ext uri="{FF2B5EF4-FFF2-40B4-BE49-F238E27FC236}">
                      <a16:creationId xmlns:a16="http://schemas.microsoft.com/office/drawing/2014/main" id="{019B01D7-FC3F-4888-B547-B6E1BDE93D75}"/>
                    </a:ext>
                  </a:extLst>
                </p:cNvPr>
                <p:cNvSpPr>
                  <a:spLocks noChangeArrowheads="1"/>
                </p:cNvSpPr>
                <p:nvPr/>
              </p:nvSpPr>
              <p:spPr bwMode="auto">
                <a:xfrm>
                  <a:off x="3801620" y="1450626"/>
                  <a:ext cx="152400" cy="152400"/>
                </a:xfrm>
                <a:prstGeom prst="ellipse">
                  <a:avLst/>
                </a:prstGeom>
                <a:solidFill>
                  <a:srgbClr val="800000"/>
                </a:solidFill>
                <a:ln>
                  <a:noFill/>
                </a:ln>
                <a:effectLst/>
              </p:spPr>
              <p:txBody>
                <a:bodyPr wrap="none" anchor="ctr"/>
                <a:lstStyle/>
                <a:p>
                  <a:endParaRPr lang="en-US" sz="1350"/>
                </a:p>
              </p:txBody>
            </p:sp>
            <p:sp>
              <p:nvSpPr>
                <p:cNvPr id="89" name="Oval 17">
                  <a:extLst>
                    <a:ext uri="{FF2B5EF4-FFF2-40B4-BE49-F238E27FC236}">
                      <a16:creationId xmlns:a16="http://schemas.microsoft.com/office/drawing/2014/main" id="{4DB9611D-D124-4395-A92B-00D7B9195918}"/>
                    </a:ext>
                  </a:extLst>
                </p:cNvPr>
                <p:cNvSpPr>
                  <a:spLocks noChangeArrowheads="1"/>
                </p:cNvSpPr>
                <p:nvPr/>
              </p:nvSpPr>
              <p:spPr bwMode="auto">
                <a:xfrm>
                  <a:off x="4182620" y="1526826"/>
                  <a:ext cx="152400" cy="152400"/>
                </a:xfrm>
                <a:prstGeom prst="ellipse">
                  <a:avLst/>
                </a:prstGeom>
                <a:solidFill>
                  <a:srgbClr val="0070B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90" name="Oval 18">
                  <a:extLst>
                    <a:ext uri="{FF2B5EF4-FFF2-40B4-BE49-F238E27FC236}">
                      <a16:creationId xmlns:a16="http://schemas.microsoft.com/office/drawing/2014/main" id="{E0517C3D-50D5-44FD-88E3-4DB79D3BDC25}"/>
                    </a:ext>
                  </a:extLst>
                </p:cNvPr>
                <p:cNvSpPr>
                  <a:spLocks noChangeArrowheads="1"/>
                </p:cNvSpPr>
                <p:nvPr/>
              </p:nvSpPr>
              <p:spPr bwMode="auto">
                <a:xfrm>
                  <a:off x="4487420" y="1069626"/>
                  <a:ext cx="152400" cy="152400"/>
                </a:xfrm>
                <a:prstGeom prst="ellipse">
                  <a:avLst/>
                </a:prstGeom>
                <a:solidFill>
                  <a:srgbClr val="FF0000"/>
                </a:solidFill>
                <a:ln>
                  <a:noFill/>
                </a:ln>
                <a:effectLst/>
              </p:spPr>
              <p:txBody>
                <a:bodyPr wrap="none" anchor="ctr"/>
                <a:lstStyle/>
                <a:p>
                  <a:endParaRPr lang="en-US" sz="1350"/>
                </a:p>
              </p:txBody>
            </p:sp>
            <p:sp>
              <p:nvSpPr>
                <p:cNvPr id="91" name="Oval 19">
                  <a:extLst>
                    <a:ext uri="{FF2B5EF4-FFF2-40B4-BE49-F238E27FC236}">
                      <a16:creationId xmlns:a16="http://schemas.microsoft.com/office/drawing/2014/main" id="{1C72D602-E0F9-4EE4-BE95-717418243EED}"/>
                    </a:ext>
                  </a:extLst>
                </p:cNvPr>
                <p:cNvSpPr>
                  <a:spLocks noChangeArrowheads="1"/>
                </p:cNvSpPr>
                <p:nvPr/>
              </p:nvSpPr>
              <p:spPr bwMode="auto">
                <a:xfrm>
                  <a:off x="4563620" y="1526826"/>
                  <a:ext cx="203144" cy="203190"/>
                </a:xfrm>
                <a:prstGeom prst="ellipse">
                  <a:avLst/>
                </a:prstGeom>
                <a:solidFill>
                  <a:srgbClr val="7BBF54"/>
                </a:solidFill>
                <a:ln>
                  <a:noFill/>
                </a:ln>
                <a:effectLst/>
              </p:spPr>
              <p:txBody>
                <a:bodyPr wrap="none" anchor="ctr"/>
                <a:lstStyle/>
                <a:p>
                  <a:endParaRPr lang="en-US" sz="1350"/>
                </a:p>
              </p:txBody>
            </p:sp>
            <p:sp>
              <p:nvSpPr>
                <p:cNvPr id="92" name="Oval 22">
                  <a:extLst>
                    <a:ext uri="{FF2B5EF4-FFF2-40B4-BE49-F238E27FC236}">
                      <a16:creationId xmlns:a16="http://schemas.microsoft.com/office/drawing/2014/main" id="{85A73C15-E862-4897-B2C7-1F28FD757920}"/>
                    </a:ext>
                  </a:extLst>
                </p:cNvPr>
                <p:cNvSpPr>
                  <a:spLocks noChangeArrowheads="1"/>
                </p:cNvSpPr>
                <p:nvPr/>
              </p:nvSpPr>
              <p:spPr bwMode="auto">
                <a:xfrm>
                  <a:off x="3573020" y="1603026"/>
                  <a:ext cx="152400" cy="152400"/>
                </a:xfrm>
                <a:prstGeom prst="ellipse">
                  <a:avLst/>
                </a:prstGeom>
                <a:solidFill>
                  <a:srgbClr val="0070B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93" name="Text Box 25">
                  <a:extLst>
                    <a:ext uri="{FF2B5EF4-FFF2-40B4-BE49-F238E27FC236}">
                      <a16:creationId xmlns:a16="http://schemas.microsoft.com/office/drawing/2014/main" id="{A66F14D2-228D-4849-B754-869564A29808}"/>
                    </a:ext>
                  </a:extLst>
                </p:cNvPr>
                <p:cNvSpPr txBox="1">
                  <a:spLocks noChangeArrowheads="1"/>
                </p:cNvSpPr>
                <p:nvPr/>
              </p:nvSpPr>
              <p:spPr bwMode="auto">
                <a:xfrm>
                  <a:off x="2582373" y="2348090"/>
                  <a:ext cx="2624666" cy="861775"/>
                </a:xfrm>
                <a:prstGeom prst="rect">
                  <a:avLst/>
                </a:prstGeom>
                <a:noFill/>
                <a:ln w="57150" cmpd="sng">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b="1" dirty="0">
                      <a:latin typeface="Tahoma" charset="0"/>
                    </a:rPr>
                    <a:t>multiphase chemistry</a:t>
                  </a:r>
                  <a:endParaRPr lang="en-US" dirty="0">
                    <a:latin typeface="Tahoma" charset="0"/>
                  </a:endParaRPr>
                </a:p>
              </p:txBody>
            </p:sp>
            <p:sp>
              <p:nvSpPr>
                <p:cNvPr id="94" name="Arc 26">
                  <a:extLst>
                    <a:ext uri="{FF2B5EF4-FFF2-40B4-BE49-F238E27FC236}">
                      <a16:creationId xmlns:a16="http://schemas.microsoft.com/office/drawing/2014/main" id="{D1E2D57A-BDA5-4631-96A4-66EFD0EC857A}"/>
                    </a:ext>
                  </a:extLst>
                </p:cNvPr>
                <p:cNvSpPr>
                  <a:spLocks/>
                </p:cNvSpPr>
                <p:nvPr/>
              </p:nvSpPr>
              <p:spPr bwMode="auto">
                <a:xfrm flipH="1">
                  <a:off x="2472297" y="2974618"/>
                  <a:ext cx="304800" cy="360363"/>
                </a:xfrm>
                <a:custGeom>
                  <a:avLst/>
                  <a:gdLst>
                    <a:gd name="G0" fmla="+- 0 0 0"/>
                    <a:gd name="G1" fmla="+- 12575 0 0"/>
                    <a:gd name="G2" fmla="+- 21600 0 0"/>
                    <a:gd name="T0" fmla="*/ 17562 w 21600"/>
                    <a:gd name="T1" fmla="*/ 0 h 32972"/>
                    <a:gd name="T2" fmla="*/ 7107 w 21600"/>
                    <a:gd name="T3" fmla="*/ 32972 h 32972"/>
                    <a:gd name="T4" fmla="*/ 0 w 21600"/>
                    <a:gd name="T5" fmla="*/ 12575 h 32972"/>
                  </a:gdLst>
                  <a:ahLst/>
                  <a:cxnLst>
                    <a:cxn ang="0">
                      <a:pos x="T0" y="T1"/>
                    </a:cxn>
                    <a:cxn ang="0">
                      <a:pos x="T2" y="T3"/>
                    </a:cxn>
                    <a:cxn ang="0">
                      <a:pos x="T4" y="T5"/>
                    </a:cxn>
                  </a:cxnLst>
                  <a:rect l="0" t="0" r="r" b="b"/>
                  <a:pathLst>
                    <a:path w="21600" h="32972" fill="none" extrusionOk="0">
                      <a:moveTo>
                        <a:pt x="17562" y="-1"/>
                      </a:moveTo>
                      <a:cubicBezTo>
                        <a:pt x="20188" y="3667"/>
                        <a:pt x="21600" y="8064"/>
                        <a:pt x="21600" y="12575"/>
                      </a:cubicBezTo>
                      <a:cubicBezTo>
                        <a:pt x="21600" y="21764"/>
                        <a:pt x="15785" y="29948"/>
                        <a:pt x="7107" y="32972"/>
                      </a:cubicBezTo>
                    </a:path>
                    <a:path w="21600" h="32972" stroke="0" extrusionOk="0">
                      <a:moveTo>
                        <a:pt x="17562" y="-1"/>
                      </a:moveTo>
                      <a:cubicBezTo>
                        <a:pt x="20188" y="3667"/>
                        <a:pt x="21600" y="8064"/>
                        <a:pt x="21600" y="12575"/>
                      </a:cubicBezTo>
                      <a:cubicBezTo>
                        <a:pt x="21600" y="21764"/>
                        <a:pt x="15785" y="29948"/>
                        <a:pt x="7107" y="32972"/>
                      </a:cubicBezTo>
                      <a:lnTo>
                        <a:pt x="0" y="12575"/>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95" name="Arc 27">
                  <a:extLst>
                    <a:ext uri="{FF2B5EF4-FFF2-40B4-BE49-F238E27FC236}">
                      <a16:creationId xmlns:a16="http://schemas.microsoft.com/office/drawing/2014/main" id="{A57D3AC0-66B5-407E-B500-2CAA342C2910}"/>
                    </a:ext>
                  </a:extLst>
                </p:cNvPr>
                <p:cNvSpPr>
                  <a:spLocks/>
                </p:cNvSpPr>
                <p:nvPr/>
              </p:nvSpPr>
              <p:spPr bwMode="auto">
                <a:xfrm flipH="1">
                  <a:off x="2623111" y="3127018"/>
                  <a:ext cx="420687" cy="373063"/>
                </a:xfrm>
                <a:custGeom>
                  <a:avLst/>
                  <a:gdLst>
                    <a:gd name="G0" fmla="+- 8202 0 0"/>
                    <a:gd name="G1" fmla="+- 12575 0 0"/>
                    <a:gd name="G2" fmla="+- 21600 0 0"/>
                    <a:gd name="T0" fmla="*/ 25764 w 29802"/>
                    <a:gd name="T1" fmla="*/ 0 h 34175"/>
                    <a:gd name="T2" fmla="*/ 0 w 29802"/>
                    <a:gd name="T3" fmla="*/ 32557 h 34175"/>
                    <a:gd name="T4" fmla="*/ 8202 w 29802"/>
                    <a:gd name="T5" fmla="*/ 12575 h 34175"/>
                  </a:gdLst>
                  <a:ahLst/>
                  <a:cxnLst>
                    <a:cxn ang="0">
                      <a:pos x="T0" y="T1"/>
                    </a:cxn>
                    <a:cxn ang="0">
                      <a:pos x="T2" y="T3"/>
                    </a:cxn>
                    <a:cxn ang="0">
                      <a:pos x="T4" y="T5"/>
                    </a:cxn>
                  </a:cxnLst>
                  <a:rect l="0" t="0" r="r" b="b"/>
                  <a:pathLst>
                    <a:path w="29802" h="34175" fill="none" extrusionOk="0">
                      <a:moveTo>
                        <a:pt x="25764" y="-1"/>
                      </a:moveTo>
                      <a:cubicBezTo>
                        <a:pt x="28390" y="3667"/>
                        <a:pt x="29802" y="8064"/>
                        <a:pt x="29802" y="12575"/>
                      </a:cubicBezTo>
                      <a:cubicBezTo>
                        <a:pt x="29802" y="24504"/>
                        <a:pt x="20131" y="34175"/>
                        <a:pt x="8202" y="34175"/>
                      </a:cubicBezTo>
                      <a:cubicBezTo>
                        <a:pt x="5388" y="34174"/>
                        <a:pt x="2602" y="33625"/>
                        <a:pt x="-1" y="32557"/>
                      </a:cubicBezTo>
                    </a:path>
                    <a:path w="29802" h="34175" stroke="0" extrusionOk="0">
                      <a:moveTo>
                        <a:pt x="25764" y="-1"/>
                      </a:moveTo>
                      <a:cubicBezTo>
                        <a:pt x="28390" y="3667"/>
                        <a:pt x="29802" y="8064"/>
                        <a:pt x="29802" y="12575"/>
                      </a:cubicBezTo>
                      <a:cubicBezTo>
                        <a:pt x="29802" y="24504"/>
                        <a:pt x="20131" y="34175"/>
                        <a:pt x="8202" y="34175"/>
                      </a:cubicBezTo>
                      <a:cubicBezTo>
                        <a:pt x="5388" y="34174"/>
                        <a:pt x="2602" y="33625"/>
                        <a:pt x="-1" y="32557"/>
                      </a:cubicBezTo>
                      <a:lnTo>
                        <a:pt x="8202" y="12575"/>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96" name="Arc 28">
                  <a:extLst>
                    <a:ext uri="{FF2B5EF4-FFF2-40B4-BE49-F238E27FC236}">
                      <a16:creationId xmlns:a16="http://schemas.microsoft.com/office/drawing/2014/main" id="{060EEEAC-CA66-4655-9BD2-FFB2FFA4E97C}"/>
                    </a:ext>
                  </a:extLst>
                </p:cNvPr>
                <p:cNvSpPr>
                  <a:spLocks/>
                </p:cNvSpPr>
                <p:nvPr/>
              </p:nvSpPr>
              <p:spPr bwMode="auto">
                <a:xfrm flipH="1">
                  <a:off x="2624697" y="2211031"/>
                  <a:ext cx="457200" cy="225425"/>
                </a:xfrm>
                <a:custGeom>
                  <a:avLst/>
                  <a:gdLst>
                    <a:gd name="G0" fmla="+- 0 0 0"/>
                    <a:gd name="G1" fmla="+- 21600 0 0"/>
                    <a:gd name="G2" fmla="+- 21600 0 0"/>
                    <a:gd name="T0" fmla="*/ 0 w 21600"/>
                    <a:gd name="T1" fmla="*/ 0 h 31840"/>
                    <a:gd name="T2" fmla="*/ 19019 w 21600"/>
                    <a:gd name="T3" fmla="*/ 31840 h 31840"/>
                    <a:gd name="T4" fmla="*/ 0 w 21600"/>
                    <a:gd name="T5" fmla="*/ 21600 h 31840"/>
                  </a:gdLst>
                  <a:ahLst/>
                  <a:cxnLst>
                    <a:cxn ang="0">
                      <a:pos x="T0" y="T1"/>
                    </a:cxn>
                    <a:cxn ang="0">
                      <a:pos x="T2" y="T3"/>
                    </a:cxn>
                    <a:cxn ang="0">
                      <a:pos x="T4" y="T5"/>
                    </a:cxn>
                  </a:cxnLst>
                  <a:rect l="0" t="0" r="r" b="b"/>
                  <a:pathLst>
                    <a:path w="21600" h="31840" fill="none" extrusionOk="0">
                      <a:moveTo>
                        <a:pt x="0" y="-1"/>
                      </a:moveTo>
                      <a:cubicBezTo>
                        <a:pt x="11929" y="0"/>
                        <a:pt x="21600" y="9670"/>
                        <a:pt x="21600" y="21600"/>
                      </a:cubicBezTo>
                      <a:cubicBezTo>
                        <a:pt x="21600" y="25174"/>
                        <a:pt x="20713" y="28692"/>
                        <a:pt x="19018" y="31839"/>
                      </a:cubicBezTo>
                    </a:path>
                    <a:path w="21600" h="31840" stroke="0" extrusionOk="0">
                      <a:moveTo>
                        <a:pt x="0" y="-1"/>
                      </a:moveTo>
                      <a:cubicBezTo>
                        <a:pt x="11929" y="0"/>
                        <a:pt x="21600" y="9670"/>
                        <a:pt x="21600" y="21600"/>
                      </a:cubicBezTo>
                      <a:cubicBezTo>
                        <a:pt x="21600" y="25174"/>
                        <a:pt x="20713" y="28692"/>
                        <a:pt x="19018" y="31839"/>
                      </a:cubicBezTo>
                      <a:lnTo>
                        <a:pt x="0" y="21600"/>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97" name="Arc 29">
                  <a:extLst>
                    <a:ext uri="{FF2B5EF4-FFF2-40B4-BE49-F238E27FC236}">
                      <a16:creationId xmlns:a16="http://schemas.microsoft.com/office/drawing/2014/main" id="{4E601014-0758-44CC-8713-CA84BCCC3A46}"/>
                    </a:ext>
                  </a:extLst>
                </p:cNvPr>
                <p:cNvSpPr>
                  <a:spLocks/>
                </p:cNvSpPr>
                <p:nvPr/>
              </p:nvSpPr>
              <p:spPr bwMode="auto">
                <a:xfrm flipH="1" flipV="1">
                  <a:off x="2318311" y="2407881"/>
                  <a:ext cx="388937" cy="642937"/>
                </a:xfrm>
                <a:custGeom>
                  <a:avLst/>
                  <a:gdLst>
                    <a:gd name="G0" fmla="+- 409 0 0"/>
                    <a:gd name="G1" fmla="+- 20161 0 0"/>
                    <a:gd name="G2" fmla="+- 21600 0 0"/>
                    <a:gd name="T0" fmla="*/ 8161 w 22009"/>
                    <a:gd name="T1" fmla="*/ 0 h 41761"/>
                    <a:gd name="T2" fmla="*/ 0 w 22009"/>
                    <a:gd name="T3" fmla="*/ 41757 h 41761"/>
                    <a:gd name="T4" fmla="*/ 409 w 22009"/>
                    <a:gd name="T5" fmla="*/ 20161 h 41761"/>
                  </a:gdLst>
                  <a:ahLst/>
                  <a:cxnLst>
                    <a:cxn ang="0">
                      <a:pos x="T0" y="T1"/>
                    </a:cxn>
                    <a:cxn ang="0">
                      <a:pos x="T2" y="T3"/>
                    </a:cxn>
                    <a:cxn ang="0">
                      <a:pos x="T4" y="T5"/>
                    </a:cxn>
                  </a:cxnLst>
                  <a:rect l="0" t="0" r="r" b="b"/>
                  <a:pathLst>
                    <a:path w="22009" h="41761" fill="none" extrusionOk="0">
                      <a:moveTo>
                        <a:pt x="8161" y="-1"/>
                      </a:moveTo>
                      <a:cubicBezTo>
                        <a:pt x="16503" y="3207"/>
                        <a:pt x="22009" y="11222"/>
                        <a:pt x="22009" y="20161"/>
                      </a:cubicBezTo>
                      <a:cubicBezTo>
                        <a:pt x="22009" y="32090"/>
                        <a:pt x="12338" y="41761"/>
                        <a:pt x="409" y="41761"/>
                      </a:cubicBezTo>
                      <a:cubicBezTo>
                        <a:pt x="272" y="41760"/>
                        <a:pt x="136" y="41759"/>
                        <a:pt x="-1" y="41757"/>
                      </a:cubicBezTo>
                    </a:path>
                    <a:path w="22009" h="41761" stroke="0" extrusionOk="0">
                      <a:moveTo>
                        <a:pt x="8161" y="-1"/>
                      </a:moveTo>
                      <a:cubicBezTo>
                        <a:pt x="16503" y="3207"/>
                        <a:pt x="22009" y="11222"/>
                        <a:pt x="22009" y="20161"/>
                      </a:cubicBezTo>
                      <a:cubicBezTo>
                        <a:pt x="22009" y="32090"/>
                        <a:pt x="12338" y="41761"/>
                        <a:pt x="409" y="41761"/>
                      </a:cubicBezTo>
                      <a:cubicBezTo>
                        <a:pt x="272" y="41760"/>
                        <a:pt x="136" y="41759"/>
                        <a:pt x="-1" y="41757"/>
                      </a:cubicBezTo>
                      <a:lnTo>
                        <a:pt x="409" y="20161"/>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98" name="Arc 30">
                  <a:extLst>
                    <a:ext uri="{FF2B5EF4-FFF2-40B4-BE49-F238E27FC236}">
                      <a16:creationId xmlns:a16="http://schemas.microsoft.com/office/drawing/2014/main" id="{6D6E992F-6EFF-40F1-961F-CBBDF123104A}"/>
                    </a:ext>
                  </a:extLst>
                </p:cNvPr>
                <p:cNvSpPr>
                  <a:spLocks/>
                </p:cNvSpPr>
                <p:nvPr/>
              </p:nvSpPr>
              <p:spPr bwMode="auto">
                <a:xfrm flipH="1">
                  <a:off x="2929497" y="3355617"/>
                  <a:ext cx="990600" cy="304800"/>
                </a:xfrm>
                <a:custGeom>
                  <a:avLst/>
                  <a:gdLst>
                    <a:gd name="G0" fmla="+- 21294 0 0"/>
                    <a:gd name="G1" fmla="+- 0 0 0"/>
                    <a:gd name="G2" fmla="+- 21600 0 0"/>
                    <a:gd name="T0" fmla="*/ 41284 w 41284"/>
                    <a:gd name="T1" fmla="*/ 8182 h 21600"/>
                    <a:gd name="T2" fmla="*/ 0 w 41284"/>
                    <a:gd name="T3" fmla="*/ 3625 h 21600"/>
                    <a:gd name="T4" fmla="*/ 21294 w 41284"/>
                    <a:gd name="T5" fmla="*/ 0 h 21600"/>
                  </a:gdLst>
                  <a:ahLst/>
                  <a:cxnLst>
                    <a:cxn ang="0">
                      <a:pos x="T0" y="T1"/>
                    </a:cxn>
                    <a:cxn ang="0">
                      <a:pos x="T2" y="T3"/>
                    </a:cxn>
                    <a:cxn ang="0">
                      <a:pos x="T4" y="T5"/>
                    </a:cxn>
                  </a:cxnLst>
                  <a:rect l="0" t="0" r="r" b="b"/>
                  <a:pathLst>
                    <a:path w="41284" h="21600" fill="none" extrusionOk="0">
                      <a:moveTo>
                        <a:pt x="41284" y="8182"/>
                      </a:moveTo>
                      <a:cubicBezTo>
                        <a:pt x="37962" y="16298"/>
                        <a:pt x="30063" y="21599"/>
                        <a:pt x="21294" y="21599"/>
                      </a:cubicBezTo>
                      <a:cubicBezTo>
                        <a:pt x="10763" y="21599"/>
                        <a:pt x="1767" y="14006"/>
                        <a:pt x="0" y="3624"/>
                      </a:cubicBezTo>
                    </a:path>
                    <a:path w="41284" h="21600" stroke="0" extrusionOk="0">
                      <a:moveTo>
                        <a:pt x="41284" y="8182"/>
                      </a:moveTo>
                      <a:cubicBezTo>
                        <a:pt x="37962" y="16298"/>
                        <a:pt x="30063" y="21599"/>
                        <a:pt x="21294" y="21599"/>
                      </a:cubicBezTo>
                      <a:cubicBezTo>
                        <a:pt x="10763" y="21599"/>
                        <a:pt x="1767" y="14006"/>
                        <a:pt x="0" y="3624"/>
                      </a:cubicBezTo>
                      <a:lnTo>
                        <a:pt x="21294" y="0"/>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99" name="Arc 31">
                  <a:extLst>
                    <a:ext uri="{FF2B5EF4-FFF2-40B4-BE49-F238E27FC236}">
                      <a16:creationId xmlns:a16="http://schemas.microsoft.com/office/drawing/2014/main" id="{335F08AD-92DD-45E1-9ABE-B5002DDC9553}"/>
                    </a:ext>
                  </a:extLst>
                </p:cNvPr>
                <p:cNvSpPr>
                  <a:spLocks/>
                </p:cNvSpPr>
                <p:nvPr/>
              </p:nvSpPr>
              <p:spPr bwMode="auto">
                <a:xfrm flipH="1">
                  <a:off x="3843897" y="3279417"/>
                  <a:ext cx="839788" cy="228600"/>
                </a:xfrm>
                <a:custGeom>
                  <a:avLst/>
                  <a:gdLst>
                    <a:gd name="G0" fmla="+- 20976 0 0"/>
                    <a:gd name="G1" fmla="+- 0 0 0"/>
                    <a:gd name="G2" fmla="+- 21600 0 0"/>
                    <a:gd name="T0" fmla="*/ 40966 w 40966"/>
                    <a:gd name="T1" fmla="*/ 8182 h 21600"/>
                    <a:gd name="T2" fmla="*/ 0 w 40966"/>
                    <a:gd name="T3" fmla="*/ 5152 h 21600"/>
                    <a:gd name="T4" fmla="*/ 20976 w 40966"/>
                    <a:gd name="T5" fmla="*/ 0 h 21600"/>
                  </a:gdLst>
                  <a:ahLst/>
                  <a:cxnLst>
                    <a:cxn ang="0">
                      <a:pos x="T0" y="T1"/>
                    </a:cxn>
                    <a:cxn ang="0">
                      <a:pos x="T2" y="T3"/>
                    </a:cxn>
                    <a:cxn ang="0">
                      <a:pos x="T4" y="T5"/>
                    </a:cxn>
                  </a:cxnLst>
                  <a:rect l="0" t="0" r="r" b="b"/>
                  <a:pathLst>
                    <a:path w="40966" h="21600" fill="none" extrusionOk="0">
                      <a:moveTo>
                        <a:pt x="40966" y="8182"/>
                      </a:moveTo>
                      <a:cubicBezTo>
                        <a:pt x="37644" y="16298"/>
                        <a:pt x="29745" y="21599"/>
                        <a:pt x="20976" y="21599"/>
                      </a:cubicBezTo>
                      <a:cubicBezTo>
                        <a:pt x="11031" y="21599"/>
                        <a:pt x="2371" y="14809"/>
                        <a:pt x="-1" y="5152"/>
                      </a:cubicBezTo>
                    </a:path>
                    <a:path w="40966" h="21600" stroke="0" extrusionOk="0">
                      <a:moveTo>
                        <a:pt x="40966" y="8182"/>
                      </a:moveTo>
                      <a:cubicBezTo>
                        <a:pt x="37644" y="16298"/>
                        <a:pt x="29745" y="21599"/>
                        <a:pt x="20976" y="21599"/>
                      </a:cubicBezTo>
                      <a:cubicBezTo>
                        <a:pt x="11031" y="21599"/>
                        <a:pt x="2371" y="14809"/>
                        <a:pt x="-1" y="5152"/>
                      </a:cubicBezTo>
                      <a:lnTo>
                        <a:pt x="20976" y="0"/>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100" name="Arc 32">
                  <a:extLst>
                    <a:ext uri="{FF2B5EF4-FFF2-40B4-BE49-F238E27FC236}">
                      <a16:creationId xmlns:a16="http://schemas.microsoft.com/office/drawing/2014/main" id="{9D4AD7C8-E092-4F82-896D-B53AC336899B}"/>
                    </a:ext>
                  </a:extLst>
                </p:cNvPr>
                <p:cNvSpPr>
                  <a:spLocks/>
                </p:cNvSpPr>
                <p:nvPr/>
              </p:nvSpPr>
              <p:spPr bwMode="auto">
                <a:xfrm flipH="1">
                  <a:off x="4986897" y="2441217"/>
                  <a:ext cx="560388" cy="533400"/>
                </a:xfrm>
                <a:custGeom>
                  <a:avLst/>
                  <a:gdLst>
                    <a:gd name="G0" fmla="+- 21600 0 0"/>
                    <a:gd name="G1" fmla="+- 21600 0 0"/>
                    <a:gd name="G2" fmla="+- 21600 0 0"/>
                    <a:gd name="T0" fmla="*/ 5398 w 23315"/>
                    <a:gd name="T1" fmla="*/ 35885 h 35885"/>
                    <a:gd name="T2" fmla="*/ 23315 w 23315"/>
                    <a:gd name="T3" fmla="*/ 68 h 35885"/>
                    <a:gd name="T4" fmla="*/ 21600 w 23315"/>
                    <a:gd name="T5" fmla="*/ 21600 h 35885"/>
                  </a:gdLst>
                  <a:ahLst/>
                  <a:cxnLst>
                    <a:cxn ang="0">
                      <a:pos x="T0" y="T1"/>
                    </a:cxn>
                    <a:cxn ang="0">
                      <a:pos x="T2" y="T3"/>
                    </a:cxn>
                    <a:cxn ang="0">
                      <a:pos x="T4" y="T5"/>
                    </a:cxn>
                  </a:cxnLst>
                  <a:rect l="0" t="0" r="r" b="b"/>
                  <a:pathLst>
                    <a:path w="23315" h="35885" fill="none" extrusionOk="0">
                      <a:moveTo>
                        <a:pt x="5398" y="35884"/>
                      </a:moveTo>
                      <a:cubicBezTo>
                        <a:pt x="1919" y="31939"/>
                        <a:pt x="0" y="26860"/>
                        <a:pt x="0" y="21600"/>
                      </a:cubicBezTo>
                      <a:cubicBezTo>
                        <a:pt x="0" y="9670"/>
                        <a:pt x="9670" y="0"/>
                        <a:pt x="21600" y="0"/>
                      </a:cubicBezTo>
                      <a:cubicBezTo>
                        <a:pt x="22172" y="0"/>
                        <a:pt x="22744" y="22"/>
                        <a:pt x="23314" y="68"/>
                      </a:cubicBezTo>
                    </a:path>
                    <a:path w="23315" h="35885" stroke="0" extrusionOk="0">
                      <a:moveTo>
                        <a:pt x="5398" y="35884"/>
                      </a:moveTo>
                      <a:cubicBezTo>
                        <a:pt x="1919" y="31939"/>
                        <a:pt x="0" y="26860"/>
                        <a:pt x="0" y="21600"/>
                      </a:cubicBezTo>
                      <a:cubicBezTo>
                        <a:pt x="0" y="9670"/>
                        <a:pt x="9670" y="0"/>
                        <a:pt x="21600" y="0"/>
                      </a:cubicBezTo>
                      <a:cubicBezTo>
                        <a:pt x="22172" y="0"/>
                        <a:pt x="22744" y="22"/>
                        <a:pt x="23314" y="68"/>
                      </a:cubicBezTo>
                      <a:lnTo>
                        <a:pt x="21600" y="21600"/>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101" name="Arc 33">
                  <a:extLst>
                    <a:ext uri="{FF2B5EF4-FFF2-40B4-BE49-F238E27FC236}">
                      <a16:creationId xmlns:a16="http://schemas.microsoft.com/office/drawing/2014/main" id="{D05301B7-57C0-48CF-A815-F8C8DED30E1C}"/>
                    </a:ext>
                  </a:extLst>
                </p:cNvPr>
                <p:cNvSpPr>
                  <a:spLocks/>
                </p:cNvSpPr>
                <p:nvPr/>
              </p:nvSpPr>
              <p:spPr bwMode="auto">
                <a:xfrm flipH="1">
                  <a:off x="4910698" y="2868255"/>
                  <a:ext cx="519113" cy="400050"/>
                </a:xfrm>
                <a:custGeom>
                  <a:avLst/>
                  <a:gdLst>
                    <a:gd name="G0" fmla="+- 21600 0 0"/>
                    <a:gd name="G1" fmla="+- 5378 0 0"/>
                    <a:gd name="G2" fmla="+- 21600 0 0"/>
                    <a:gd name="T0" fmla="*/ 20609 w 21600"/>
                    <a:gd name="T1" fmla="*/ 26955 h 26955"/>
                    <a:gd name="T2" fmla="*/ 680 w 21600"/>
                    <a:gd name="T3" fmla="*/ 0 h 26955"/>
                    <a:gd name="T4" fmla="*/ 21600 w 21600"/>
                    <a:gd name="T5" fmla="*/ 5378 h 26955"/>
                  </a:gdLst>
                  <a:ahLst/>
                  <a:cxnLst>
                    <a:cxn ang="0">
                      <a:pos x="T0" y="T1"/>
                    </a:cxn>
                    <a:cxn ang="0">
                      <a:pos x="T2" y="T3"/>
                    </a:cxn>
                    <a:cxn ang="0">
                      <a:pos x="T4" y="T5"/>
                    </a:cxn>
                  </a:cxnLst>
                  <a:rect l="0" t="0" r="r" b="b"/>
                  <a:pathLst>
                    <a:path w="21600" h="26955" fill="none" extrusionOk="0">
                      <a:moveTo>
                        <a:pt x="20608" y="26955"/>
                      </a:moveTo>
                      <a:cubicBezTo>
                        <a:pt x="9077" y="26425"/>
                        <a:pt x="0" y="16922"/>
                        <a:pt x="0" y="5378"/>
                      </a:cubicBezTo>
                      <a:cubicBezTo>
                        <a:pt x="0" y="3563"/>
                        <a:pt x="228" y="1757"/>
                        <a:pt x="680" y="0"/>
                      </a:cubicBezTo>
                    </a:path>
                    <a:path w="21600" h="26955" stroke="0" extrusionOk="0">
                      <a:moveTo>
                        <a:pt x="20608" y="26955"/>
                      </a:moveTo>
                      <a:cubicBezTo>
                        <a:pt x="9077" y="26425"/>
                        <a:pt x="0" y="16922"/>
                        <a:pt x="0" y="5378"/>
                      </a:cubicBezTo>
                      <a:cubicBezTo>
                        <a:pt x="0" y="3563"/>
                        <a:pt x="228" y="1757"/>
                        <a:pt x="680" y="0"/>
                      </a:cubicBezTo>
                      <a:lnTo>
                        <a:pt x="21600" y="5378"/>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102" name="Arc 34">
                  <a:extLst>
                    <a:ext uri="{FF2B5EF4-FFF2-40B4-BE49-F238E27FC236}">
                      <a16:creationId xmlns:a16="http://schemas.microsoft.com/office/drawing/2014/main" id="{9156D3DB-834A-468E-811A-CAAF09F26A2D}"/>
                    </a:ext>
                  </a:extLst>
                </p:cNvPr>
                <p:cNvSpPr>
                  <a:spLocks/>
                </p:cNvSpPr>
                <p:nvPr/>
              </p:nvSpPr>
              <p:spPr bwMode="auto">
                <a:xfrm flipH="1">
                  <a:off x="4453497" y="3127017"/>
                  <a:ext cx="820738" cy="260350"/>
                </a:xfrm>
                <a:custGeom>
                  <a:avLst/>
                  <a:gdLst>
                    <a:gd name="G0" fmla="+- 21600 0 0"/>
                    <a:gd name="G1" fmla="+- 3048 0 0"/>
                    <a:gd name="G2" fmla="+- 21600 0 0"/>
                    <a:gd name="T0" fmla="*/ 37385 w 37385"/>
                    <a:gd name="T1" fmla="*/ 17792 h 24648"/>
                    <a:gd name="T2" fmla="*/ 216 w 37385"/>
                    <a:gd name="T3" fmla="*/ 0 h 24648"/>
                    <a:gd name="T4" fmla="*/ 21600 w 37385"/>
                    <a:gd name="T5" fmla="*/ 3048 h 24648"/>
                  </a:gdLst>
                  <a:ahLst/>
                  <a:cxnLst>
                    <a:cxn ang="0">
                      <a:pos x="T0" y="T1"/>
                    </a:cxn>
                    <a:cxn ang="0">
                      <a:pos x="T2" y="T3"/>
                    </a:cxn>
                    <a:cxn ang="0">
                      <a:pos x="T4" y="T5"/>
                    </a:cxn>
                  </a:cxnLst>
                  <a:rect l="0" t="0" r="r" b="b"/>
                  <a:pathLst>
                    <a:path w="37385" h="24648" fill="none" extrusionOk="0">
                      <a:moveTo>
                        <a:pt x="37385" y="17792"/>
                      </a:moveTo>
                      <a:cubicBezTo>
                        <a:pt x="33300" y="22165"/>
                        <a:pt x="27584" y="24647"/>
                        <a:pt x="21600" y="24647"/>
                      </a:cubicBezTo>
                      <a:cubicBezTo>
                        <a:pt x="9670" y="24648"/>
                        <a:pt x="0" y="14977"/>
                        <a:pt x="0" y="3048"/>
                      </a:cubicBezTo>
                      <a:cubicBezTo>
                        <a:pt x="0" y="2028"/>
                        <a:pt x="72" y="1009"/>
                        <a:pt x="216" y="0"/>
                      </a:cubicBezTo>
                    </a:path>
                    <a:path w="37385" h="24648" stroke="0" extrusionOk="0">
                      <a:moveTo>
                        <a:pt x="37385" y="17792"/>
                      </a:moveTo>
                      <a:cubicBezTo>
                        <a:pt x="33300" y="22165"/>
                        <a:pt x="27584" y="24647"/>
                        <a:pt x="21600" y="24647"/>
                      </a:cubicBezTo>
                      <a:cubicBezTo>
                        <a:pt x="9670" y="24648"/>
                        <a:pt x="0" y="14977"/>
                        <a:pt x="0" y="3048"/>
                      </a:cubicBezTo>
                      <a:cubicBezTo>
                        <a:pt x="0" y="2028"/>
                        <a:pt x="72" y="1009"/>
                        <a:pt x="216" y="0"/>
                      </a:cubicBezTo>
                      <a:lnTo>
                        <a:pt x="21600" y="3048"/>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103" name="Arc 35">
                  <a:extLst>
                    <a:ext uri="{FF2B5EF4-FFF2-40B4-BE49-F238E27FC236}">
                      <a16:creationId xmlns:a16="http://schemas.microsoft.com/office/drawing/2014/main" id="{2A314AA7-5B63-4A3B-A439-6FE76E34CFA7}"/>
                    </a:ext>
                  </a:extLst>
                </p:cNvPr>
                <p:cNvSpPr>
                  <a:spLocks/>
                </p:cNvSpPr>
                <p:nvPr/>
              </p:nvSpPr>
              <p:spPr bwMode="auto">
                <a:xfrm flipH="1" flipV="1">
                  <a:off x="4574148" y="2212617"/>
                  <a:ext cx="557213" cy="381000"/>
                </a:xfrm>
                <a:custGeom>
                  <a:avLst/>
                  <a:gdLst>
                    <a:gd name="G0" fmla="+- 20817 0 0"/>
                    <a:gd name="G1" fmla="+- 0 0 0"/>
                    <a:gd name="G2" fmla="+- 21600 0 0"/>
                    <a:gd name="T0" fmla="*/ 37058 w 37058"/>
                    <a:gd name="T1" fmla="*/ 14241 h 21600"/>
                    <a:gd name="T2" fmla="*/ 0 w 37058"/>
                    <a:gd name="T3" fmla="*/ 5762 h 21600"/>
                    <a:gd name="T4" fmla="*/ 20817 w 37058"/>
                    <a:gd name="T5" fmla="*/ 0 h 21600"/>
                  </a:gdLst>
                  <a:ahLst/>
                  <a:cxnLst>
                    <a:cxn ang="0">
                      <a:pos x="T0" y="T1"/>
                    </a:cxn>
                    <a:cxn ang="0">
                      <a:pos x="T2" y="T3"/>
                    </a:cxn>
                    <a:cxn ang="0">
                      <a:pos x="T4" y="T5"/>
                    </a:cxn>
                  </a:cxnLst>
                  <a:rect l="0" t="0" r="r" b="b"/>
                  <a:pathLst>
                    <a:path w="37058" h="21600" fill="none" extrusionOk="0">
                      <a:moveTo>
                        <a:pt x="37057" y="14240"/>
                      </a:moveTo>
                      <a:cubicBezTo>
                        <a:pt x="32956" y="18918"/>
                        <a:pt x="27037" y="21599"/>
                        <a:pt x="20817" y="21599"/>
                      </a:cubicBezTo>
                      <a:cubicBezTo>
                        <a:pt x="11106" y="21599"/>
                        <a:pt x="2590" y="15120"/>
                        <a:pt x="-1" y="5762"/>
                      </a:cubicBezTo>
                    </a:path>
                    <a:path w="37058" h="21600" stroke="0" extrusionOk="0">
                      <a:moveTo>
                        <a:pt x="37057" y="14240"/>
                      </a:moveTo>
                      <a:cubicBezTo>
                        <a:pt x="32956" y="18918"/>
                        <a:pt x="27037" y="21599"/>
                        <a:pt x="20817" y="21599"/>
                      </a:cubicBezTo>
                      <a:cubicBezTo>
                        <a:pt x="11106" y="21599"/>
                        <a:pt x="2590" y="15120"/>
                        <a:pt x="-1" y="5762"/>
                      </a:cubicBezTo>
                      <a:lnTo>
                        <a:pt x="20817" y="0"/>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104" name="Arc 36">
                  <a:extLst>
                    <a:ext uri="{FF2B5EF4-FFF2-40B4-BE49-F238E27FC236}">
                      <a16:creationId xmlns:a16="http://schemas.microsoft.com/office/drawing/2014/main" id="{E6BB2D6A-69AA-49FD-9DA0-CC5C95245978}"/>
                    </a:ext>
                  </a:extLst>
                </p:cNvPr>
                <p:cNvSpPr>
                  <a:spLocks/>
                </p:cNvSpPr>
                <p:nvPr/>
              </p:nvSpPr>
              <p:spPr bwMode="auto">
                <a:xfrm flipH="1" flipV="1">
                  <a:off x="3615297" y="2060217"/>
                  <a:ext cx="1085850" cy="533400"/>
                </a:xfrm>
                <a:custGeom>
                  <a:avLst/>
                  <a:gdLst>
                    <a:gd name="G0" fmla="+- 19417 0 0"/>
                    <a:gd name="G1" fmla="+- 0 0 0"/>
                    <a:gd name="G2" fmla="+- 21600 0 0"/>
                    <a:gd name="T0" fmla="*/ 35658 w 35658"/>
                    <a:gd name="T1" fmla="*/ 14241 h 21600"/>
                    <a:gd name="T2" fmla="*/ 0 w 35658"/>
                    <a:gd name="T3" fmla="*/ 9463 h 21600"/>
                    <a:gd name="T4" fmla="*/ 19417 w 35658"/>
                    <a:gd name="T5" fmla="*/ 0 h 21600"/>
                  </a:gdLst>
                  <a:ahLst/>
                  <a:cxnLst>
                    <a:cxn ang="0">
                      <a:pos x="T0" y="T1"/>
                    </a:cxn>
                    <a:cxn ang="0">
                      <a:pos x="T2" y="T3"/>
                    </a:cxn>
                    <a:cxn ang="0">
                      <a:pos x="T4" y="T5"/>
                    </a:cxn>
                  </a:cxnLst>
                  <a:rect l="0" t="0" r="r" b="b"/>
                  <a:pathLst>
                    <a:path w="35658" h="21600" fill="none" extrusionOk="0">
                      <a:moveTo>
                        <a:pt x="35657" y="14240"/>
                      </a:moveTo>
                      <a:cubicBezTo>
                        <a:pt x="31556" y="18918"/>
                        <a:pt x="25637" y="21599"/>
                        <a:pt x="19417" y="21599"/>
                      </a:cubicBezTo>
                      <a:cubicBezTo>
                        <a:pt x="11156" y="21599"/>
                        <a:pt x="3619" y="16888"/>
                        <a:pt x="0" y="9462"/>
                      </a:cubicBezTo>
                    </a:path>
                    <a:path w="35658" h="21600" stroke="0" extrusionOk="0">
                      <a:moveTo>
                        <a:pt x="35657" y="14240"/>
                      </a:moveTo>
                      <a:cubicBezTo>
                        <a:pt x="31556" y="18918"/>
                        <a:pt x="25637" y="21599"/>
                        <a:pt x="19417" y="21599"/>
                      </a:cubicBezTo>
                      <a:cubicBezTo>
                        <a:pt x="11156" y="21599"/>
                        <a:pt x="3619" y="16888"/>
                        <a:pt x="0" y="9462"/>
                      </a:cubicBezTo>
                      <a:lnTo>
                        <a:pt x="19417" y="0"/>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105" name="Arc 37">
                  <a:extLst>
                    <a:ext uri="{FF2B5EF4-FFF2-40B4-BE49-F238E27FC236}">
                      <a16:creationId xmlns:a16="http://schemas.microsoft.com/office/drawing/2014/main" id="{1699DEE9-C496-4F3C-8EF9-23DF66DF6B06}"/>
                    </a:ext>
                  </a:extLst>
                </p:cNvPr>
                <p:cNvSpPr>
                  <a:spLocks/>
                </p:cNvSpPr>
                <p:nvPr/>
              </p:nvSpPr>
              <p:spPr bwMode="auto">
                <a:xfrm flipH="1" flipV="1">
                  <a:off x="2929497" y="2060217"/>
                  <a:ext cx="1085850" cy="533400"/>
                </a:xfrm>
                <a:custGeom>
                  <a:avLst/>
                  <a:gdLst>
                    <a:gd name="G0" fmla="+- 19417 0 0"/>
                    <a:gd name="G1" fmla="+- 0 0 0"/>
                    <a:gd name="G2" fmla="+- 21600 0 0"/>
                    <a:gd name="T0" fmla="*/ 35658 w 35658"/>
                    <a:gd name="T1" fmla="*/ 14241 h 21600"/>
                    <a:gd name="T2" fmla="*/ 0 w 35658"/>
                    <a:gd name="T3" fmla="*/ 9463 h 21600"/>
                    <a:gd name="T4" fmla="*/ 19417 w 35658"/>
                    <a:gd name="T5" fmla="*/ 0 h 21600"/>
                  </a:gdLst>
                  <a:ahLst/>
                  <a:cxnLst>
                    <a:cxn ang="0">
                      <a:pos x="T0" y="T1"/>
                    </a:cxn>
                    <a:cxn ang="0">
                      <a:pos x="T2" y="T3"/>
                    </a:cxn>
                    <a:cxn ang="0">
                      <a:pos x="T4" y="T5"/>
                    </a:cxn>
                  </a:cxnLst>
                  <a:rect l="0" t="0" r="r" b="b"/>
                  <a:pathLst>
                    <a:path w="35658" h="21600" fill="none" extrusionOk="0">
                      <a:moveTo>
                        <a:pt x="35657" y="14240"/>
                      </a:moveTo>
                      <a:cubicBezTo>
                        <a:pt x="31556" y="18918"/>
                        <a:pt x="25637" y="21599"/>
                        <a:pt x="19417" y="21599"/>
                      </a:cubicBezTo>
                      <a:cubicBezTo>
                        <a:pt x="11156" y="21599"/>
                        <a:pt x="3619" y="16888"/>
                        <a:pt x="0" y="9462"/>
                      </a:cubicBezTo>
                    </a:path>
                    <a:path w="35658" h="21600" stroke="0" extrusionOk="0">
                      <a:moveTo>
                        <a:pt x="35657" y="14240"/>
                      </a:moveTo>
                      <a:cubicBezTo>
                        <a:pt x="31556" y="18918"/>
                        <a:pt x="25637" y="21599"/>
                        <a:pt x="19417" y="21599"/>
                      </a:cubicBezTo>
                      <a:cubicBezTo>
                        <a:pt x="11156" y="21599"/>
                        <a:pt x="3619" y="16888"/>
                        <a:pt x="0" y="9462"/>
                      </a:cubicBezTo>
                      <a:lnTo>
                        <a:pt x="19417" y="0"/>
                      </a:lnTo>
                      <a:close/>
                    </a:path>
                  </a:pathLst>
                </a:custGeom>
                <a:noFill/>
                <a:ln w="57150" cmpd="sng">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106" name="Oval 38">
                  <a:extLst>
                    <a:ext uri="{FF2B5EF4-FFF2-40B4-BE49-F238E27FC236}">
                      <a16:creationId xmlns:a16="http://schemas.microsoft.com/office/drawing/2014/main" id="{DA554031-985D-444E-AE93-736D91F86C3F}"/>
                    </a:ext>
                  </a:extLst>
                </p:cNvPr>
                <p:cNvSpPr>
                  <a:spLocks noChangeArrowheads="1"/>
                </p:cNvSpPr>
                <p:nvPr/>
              </p:nvSpPr>
              <p:spPr bwMode="auto">
                <a:xfrm>
                  <a:off x="3877820" y="1222026"/>
                  <a:ext cx="152400" cy="152400"/>
                </a:xfrm>
                <a:prstGeom prst="ellipse">
                  <a:avLst/>
                </a:prstGeom>
                <a:solidFill>
                  <a:srgbClr val="7BBF54"/>
                </a:solidFill>
                <a:ln>
                  <a:noFill/>
                </a:ln>
                <a:effectLst/>
              </p:spPr>
              <p:txBody>
                <a:bodyPr wrap="none" anchor="ctr"/>
                <a:lstStyle/>
                <a:p>
                  <a:endParaRPr lang="en-US" sz="1350"/>
                </a:p>
              </p:txBody>
            </p:sp>
            <p:sp>
              <p:nvSpPr>
                <p:cNvPr id="107" name="Oval 39">
                  <a:extLst>
                    <a:ext uri="{FF2B5EF4-FFF2-40B4-BE49-F238E27FC236}">
                      <a16:creationId xmlns:a16="http://schemas.microsoft.com/office/drawing/2014/main" id="{C7E1337F-39FA-407A-9732-5D45F97BB0C9}"/>
                    </a:ext>
                  </a:extLst>
                </p:cNvPr>
                <p:cNvSpPr>
                  <a:spLocks noChangeArrowheads="1"/>
                </p:cNvSpPr>
                <p:nvPr/>
              </p:nvSpPr>
              <p:spPr bwMode="auto">
                <a:xfrm>
                  <a:off x="3496820" y="917226"/>
                  <a:ext cx="152400" cy="152400"/>
                </a:xfrm>
                <a:prstGeom prst="ellipse">
                  <a:avLst/>
                </a:prstGeom>
                <a:solidFill>
                  <a:srgbClr val="7BBF54"/>
                </a:solidFill>
                <a:ln>
                  <a:noFill/>
                </a:ln>
                <a:effectLst/>
              </p:spPr>
              <p:txBody>
                <a:bodyPr wrap="none" anchor="ctr"/>
                <a:lstStyle/>
                <a:p>
                  <a:endParaRPr lang="en-US" sz="1350"/>
                </a:p>
              </p:txBody>
            </p:sp>
            <p:sp>
              <p:nvSpPr>
                <p:cNvPr id="108" name="Oval 40">
                  <a:extLst>
                    <a:ext uri="{FF2B5EF4-FFF2-40B4-BE49-F238E27FC236}">
                      <a16:creationId xmlns:a16="http://schemas.microsoft.com/office/drawing/2014/main" id="{1E9A963E-3769-4A82-8200-3A36E6D35B98}"/>
                    </a:ext>
                  </a:extLst>
                </p:cNvPr>
                <p:cNvSpPr>
                  <a:spLocks noChangeArrowheads="1"/>
                </p:cNvSpPr>
                <p:nvPr/>
              </p:nvSpPr>
              <p:spPr bwMode="auto">
                <a:xfrm>
                  <a:off x="4411220" y="1374426"/>
                  <a:ext cx="152400" cy="152400"/>
                </a:xfrm>
                <a:prstGeom prst="ellipse">
                  <a:avLst/>
                </a:prstGeom>
                <a:solidFill>
                  <a:srgbClr val="800000"/>
                </a:solidFill>
                <a:ln>
                  <a:noFill/>
                </a:ln>
                <a:effectLst/>
              </p:spPr>
              <p:txBody>
                <a:bodyPr wrap="none" anchor="ctr"/>
                <a:lstStyle/>
                <a:p>
                  <a:endParaRPr lang="en-US" sz="1350"/>
                </a:p>
              </p:txBody>
            </p:sp>
            <p:sp>
              <p:nvSpPr>
                <p:cNvPr id="109" name="Oval 41">
                  <a:extLst>
                    <a:ext uri="{FF2B5EF4-FFF2-40B4-BE49-F238E27FC236}">
                      <a16:creationId xmlns:a16="http://schemas.microsoft.com/office/drawing/2014/main" id="{A859A038-2BD1-4C40-BB9C-F9F47D2B9594}"/>
                    </a:ext>
                  </a:extLst>
                </p:cNvPr>
                <p:cNvSpPr>
                  <a:spLocks noChangeArrowheads="1"/>
                </p:cNvSpPr>
                <p:nvPr/>
              </p:nvSpPr>
              <p:spPr bwMode="auto">
                <a:xfrm>
                  <a:off x="4182620" y="993426"/>
                  <a:ext cx="152400" cy="152400"/>
                </a:xfrm>
                <a:prstGeom prst="ellipse">
                  <a:avLst/>
                </a:prstGeom>
                <a:solidFill>
                  <a:srgbClr val="FF0000"/>
                </a:solidFill>
                <a:ln>
                  <a:noFill/>
                </a:ln>
                <a:effectLst/>
              </p:spPr>
              <p:txBody>
                <a:bodyPr wrap="none" anchor="ctr"/>
                <a:lstStyle/>
                <a:p>
                  <a:endParaRPr lang="en-US" sz="1350"/>
                </a:p>
              </p:txBody>
            </p:sp>
            <p:sp>
              <p:nvSpPr>
                <p:cNvPr id="110" name="Oval 8">
                  <a:extLst>
                    <a:ext uri="{FF2B5EF4-FFF2-40B4-BE49-F238E27FC236}">
                      <a16:creationId xmlns:a16="http://schemas.microsoft.com/office/drawing/2014/main" id="{FAC169BC-2C0D-4D2D-8AC8-C8AC0991BD78}"/>
                    </a:ext>
                  </a:extLst>
                </p:cNvPr>
                <p:cNvSpPr>
                  <a:spLocks noChangeArrowheads="1"/>
                </p:cNvSpPr>
                <p:nvPr/>
              </p:nvSpPr>
              <p:spPr bwMode="auto">
                <a:xfrm>
                  <a:off x="3293621" y="3838170"/>
                  <a:ext cx="152400" cy="152400"/>
                </a:xfrm>
                <a:prstGeom prst="ellipse">
                  <a:avLst/>
                </a:prstGeom>
                <a:solidFill>
                  <a:srgbClr val="FF0000"/>
                </a:solidFill>
                <a:ln>
                  <a:noFill/>
                </a:ln>
                <a:effectLst/>
              </p:spPr>
              <p:txBody>
                <a:bodyPr wrap="none" anchor="ctr"/>
                <a:lstStyle/>
                <a:p>
                  <a:endParaRPr lang="en-US" sz="1350"/>
                </a:p>
              </p:txBody>
            </p:sp>
            <p:sp>
              <p:nvSpPr>
                <p:cNvPr id="111" name="Oval 9">
                  <a:extLst>
                    <a:ext uri="{FF2B5EF4-FFF2-40B4-BE49-F238E27FC236}">
                      <a16:creationId xmlns:a16="http://schemas.microsoft.com/office/drawing/2014/main" id="{414F514F-A69F-43A4-8D2F-D9F49A89B19E}"/>
                    </a:ext>
                  </a:extLst>
                </p:cNvPr>
                <p:cNvSpPr>
                  <a:spLocks noChangeArrowheads="1"/>
                </p:cNvSpPr>
                <p:nvPr/>
              </p:nvSpPr>
              <p:spPr bwMode="auto">
                <a:xfrm>
                  <a:off x="3293621" y="4219170"/>
                  <a:ext cx="152400" cy="152400"/>
                </a:xfrm>
                <a:prstGeom prst="ellipse">
                  <a:avLst/>
                </a:prstGeom>
                <a:solidFill>
                  <a:srgbClr val="800000"/>
                </a:solidFill>
                <a:ln>
                  <a:noFill/>
                </a:ln>
                <a:effectLst/>
              </p:spPr>
              <p:txBody>
                <a:bodyPr wrap="none" anchor="ctr"/>
                <a:lstStyle/>
                <a:p>
                  <a:endParaRPr lang="en-US" sz="1350"/>
                </a:p>
              </p:txBody>
            </p:sp>
            <p:sp>
              <p:nvSpPr>
                <p:cNvPr id="112" name="Oval 10">
                  <a:extLst>
                    <a:ext uri="{FF2B5EF4-FFF2-40B4-BE49-F238E27FC236}">
                      <a16:creationId xmlns:a16="http://schemas.microsoft.com/office/drawing/2014/main" id="{8953C4FE-1307-4BBA-9CC4-63B1F5579143}"/>
                    </a:ext>
                  </a:extLst>
                </p:cNvPr>
                <p:cNvSpPr>
                  <a:spLocks noChangeArrowheads="1"/>
                </p:cNvSpPr>
                <p:nvPr/>
              </p:nvSpPr>
              <p:spPr bwMode="auto">
                <a:xfrm>
                  <a:off x="3827021" y="3990570"/>
                  <a:ext cx="152400" cy="152400"/>
                </a:xfrm>
                <a:prstGeom prst="ellipse">
                  <a:avLst/>
                </a:prstGeom>
                <a:solidFill>
                  <a:srgbClr val="0070B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113" name="Oval 11">
                  <a:extLst>
                    <a:ext uri="{FF2B5EF4-FFF2-40B4-BE49-F238E27FC236}">
                      <a16:creationId xmlns:a16="http://schemas.microsoft.com/office/drawing/2014/main" id="{B9E78F25-D676-4CB5-A770-ADE788380C13}"/>
                    </a:ext>
                  </a:extLst>
                </p:cNvPr>
                <p:cNvSpPr>
                  <a:spLocks noChangeArrowheads="1"/>
                </p:cNvSpPr>
                <p:nvPr/>
              </p:nvSpPr>
              <p:spPr bwMode="auto">
                <a:xfrm>
                  <a:off x="3716898" y="4270016"/>
                  <a:ext cx="110123" cy="101554"/>
                </a:xfrm>
                <a:prstGeom prst="ellipse">
                  <a:avLst/>
                </a:prstGeom>
                <a:solidFill>
                  <a:srgbClr val="FF0000"/>
                </a:solidFill>
                <a:ln>
                  <a:noFill/>
                </a:ln>
                <a:effectLst/>
              </p:spPr>
              <p:txBody>
                <a:bodyPr wrap="none" anchor="ctr"/>
                <a:lstStyle/>
                <a:p>
                  <a:endParaRPr lang="en-US" sz="1350"/>
                </a:p>
              </p:txBody>
            </p:sp>
            <p:sp>
              <p:nvSpPr>
                <p:cNvPr id="114" name="Oval 12">
                  <a:extLst>
                    <a:ext uri="{FF2B5EF4-FFF2-40B4-BE49-F238E27FC236}">
                      <a16:creationId xmlns:a16="http://schemas.microsoft.com/office/drawing/2014/main" id="{22E51EE4-3C8F-4635-8996-CE0499B619BD}"/>
                    </a:ext>
                  </a:extLst>
                </p:cNvPr>
                <p:cNvSpPr>
                  <a:spLocks noChangeArrowheads="1"/>
                </p:cNvSpPr>
                <p:nvPr/>
              </p:nvSpPr>
              <p:spPr bwMode="auto">
                <a:xfrm>
                  <a:off x="4055621" y="3838170"/>
                  <a:ext cx="152400" cy="152400"/>
                </a:xfrm>
                <a:prstGeom prst="ellipse">
                  <a:avLst/>
                </a:prstGeom>
                <a:solidFill>
                  <a:srgbClr val="800000"/>
                </a:solidFill>
                <a:ln>
                  <a:noFill/>
                </a:ln>
                <a:effectLst/>
              </p:spPr>
              <p:txBody>
                <a:bodyPr wrap="none" anchor="ctr"/>
                <a:lstStyle/>
                <a:p>
                  <a:endParaRPr lang="en-US" sz="1350"/>
                </a:p>
              </p:txBody>
            </p:sp>
            <p:sp>
              <p:nvSpPr>
                <p:cNvPr id="115" name="Oval 13">
                  <a:extLst>
                    <a:ext uri="{FF2B5EF4-FFF2-40B4-BE49-F238E27FC236}">
                      <a16:creationId xmlns:a16="http://schemas.microsoft.com/office/drawing/2014/main" id="{4AA5B2EA-1F6D-4EFD-B138-6792562B608D}"/>
                    </a:ext>
                  </a:extLst>
                </p:cNvPr>
                <p:cNvSpPr>
                  <a:spLocks noChangeArrowheads="1"/>
                </p:cNvSpPr>
                <p:nvPr/>
              </p:nvSpPr>
              <p:spPr bwMode="auto">
                <a:xfrm>
                  <a:off x="4208021" y="4219170"/>
                  <a:ext cx="152400" cy="152400"/>
                </a:xfrm>
                <a:prstGeom prst="ellipse">
                  <a:avLst/>
                </a:prstGeom>
                <a:solidFill>
                  <a:srgbClr val="0070B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116" name="Oval 14">
                  <a:extLst>
                    <a:ext uri="{FF2B5EF4-FFF2-40B4-BE49-F238E27FC236}">
                      <a16:creationId xmlns:a16="http://schemas.microsoft.com/office/drawing/2014/main" id="{560C38E1-9E32-4D92-8390-3DF9C4EE51DE}"/>
                    </a:ext>
                  </a:extLst>
                </p:cNvPr>
                <p:cNvSpPr>
                  <a:spLocks noChangeArrowheads="1"/>
                </p:cNvSpPr>
                <p:nvPr/>
              </p:nvSpPr>
              <p:spPr bwMode="auto">
                <a:xfrm>
                  <a:off x="3903221" y="4447770"/>
                  <a:ext cx="152400" cy="152400"/>
                </a:xfrm>
                <a:prstGeom prst="ellipse">
                  <a:avLst/>
                </a:prstGeom>
                <a:solidFill>
                  <a:srgbClr val="800000"/>
                </a:solidFill>
                <a:ln>
                  <a:noFill/>
                </a:ln>
                <a:effectLst/>
              </p:spPr>
              <p:txBody>
                <a:bodyPr wrap="none" anchor="ctr"/>
                <a:lstStyle/>
                <a:p>
                  <a:endParaRPr lang="en-US" sz="1350"/>
                </a:p>
              </p:txBody>
            </p:sp>
            <p:sp>
              <p:nvSpPr>
                <p:cNvPr id="117" name="Oval 17">
                  <a:extLst>
                    <a:ext uri="{FF2B5EF4-FFF2-40B4-BE49-F238E27FC236}">
                      <a16:creationId xmlns:a16="http://schemas.microsoft.com/office/drawing/2014/main" id="{0DA429D7-CC3A-4426-BA3D-86C9B26CAB6C}"/>
                    </a:ext>
                  </a:extLst>
                </p:cNvPr>
                <p:cNvSpPr>
                  <a:spLocks noChangeArrowheads="1"/>
                </p:cNvSpPr>
                <p:nvPr/>
              </p:nvSpPr>
              <p:spPr bwMode="auto">
                <a:xfrm>
                  <a:off x="4284221" y="4523970"/>
                  <a:ext cx="152400" cy="152400"/>
                </a:xfrm>
                <a:prstGeom prst="ellipse">
                  <a:avLst/>
                </a:prstGeom>
                <a:solidFill>
                  <a:srgbClr val="0070B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118" name="Oval 18">
                  <a:extLst>
                    <a:ext uri="{FF2B5EF4-FFF2-40B4-BE49-F238E27FC236}">
                      <a16:creationId xmlns:a16="http://schemas.microsoft.com/office/drawing/2014/main" id="{DCE97120-2F6E-451A-9A38-6397ADB60268}"/>
                    </a:ext>
                  </a:extLst>
                </p:cNvPr>
                <p:cNvSpPr>
                  <a:spLocks noChangeArrowheads="1"/>
                </p:cNvSpPr>
                <p:nvPr/>
              </p:nvSpPr>
              <p:spPr bwMode="auto">
                <a:xfrm>
                  <a:off x="4589021" y="4066771"/>
                  <a:ext cx="110010" cy="135513"/>
                </a:xfrm>
                <a:prstGeom prst="ellipse">
                  <a:avLst/>
                </a:prstGeom>
                <a:solidFill>
                  <a:srgbClr val="FF0000"/>
                </a:solidFill>
                <a:ln>
                  <a:noFill/>
                </a:ln>
                <a:effectLst/>
              </p:spPr>
              <p:txBody>
                <a:bodyPr wrap="none" anchor="ctr"/>
                <a:lstStyle/>
                <a:p>
                  <a:endParaRPr lang="en-US" sz="1350"/>
                </a:p>
              </p:txBody>
            </p:sp>
            <p:sp>
              <p:nvSpPr>
                <p:cNvPr id="119" name="Oval 19">
                  <a:extLst>
                    <a:ext uri="{FF2B5EF4-FFF2-40B4-BE49-F238E27FC236}">
                      <a16:creationId xmlns:a16="http://schemas.microsoft.com/office/drawing/2014/main" id="{67160879-B412-4E15-A2CA-6240316B67A6}"/>
                    </a:ext>
                  </a:extLst>
                </p:cNvPr>
                <p:cNvSpPr>
                  <a:spLocks noChangeArrowheads="1"/>
                </p:cNvSpPr>
                <p:nvPr/>
              </p:nvSpPr>
              <p:spPr bwMode="auto">
                <a:xfrm>
                  <a:off x="4665221" y="4523970"/>
                  <a:ext cx="84610" cy="118580"/>
                </a:xfrm>
                <a:prstGeom prst="ellipse">
                  <a:avLst/>
                </a:prstGeom>
                <a:solidFill>
                  <a:srgbClr val="7BBF54"/>
                </a:solidFill>
                <a:ln>
                  <a:noFill/>
                </a:ln>
                <a:effectLst/>
              </p:spPr>
              <p:txBody>
                <a:bodyPr wrap="none" anchor="ctr"/>
                <a:lstStyle/>
                <a:p>
                  <a:endParaRPr lang="en-US" sz="1350"/>
                </a:p>
              </p:txBody>
            </p:sp>
            <p:sp>
              <p:nvSpPr>
                <p:cNvPr id="120" name="Oval 22">
                  <a:extLst>
                    <a:ext uri="{FF2B5EF4-FFF2-40B4-BE49-F238E27FC236}">
                      <a16:creationId xmlns:a16="http://schemas.microsoft.com/office/drawing/2014/main" id="{1E904A2C-61AB-4E44-B1BD-D69E0C722651}"/>
                    </a:ext>
                  </a:extLst>
                </p:cNvPr>
                <p:cNvSpPr>
                  <a:spLocks noChangeArrowheads="1"/>
                </p:cNvSpPr>
                <p:nvPr/>
              </p:nvSpPr>
              <p:spPr bwMode="auto">
                <a:xfrm>
                  <a:off x="3674621" y="4600170"/>
                  <a:ext cx="152400" cy="152400"/>
                </a:xfrm>
                <a:prstGeom prst="ellipse">
                  <a:avLst/>
                </a:prstGeom>
                <a:solidFill>
                  <a:srgbClr val="0070B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121" name="Oval 38">
                  <a:extLst>
                    <a:ext uri="{FF2B5EF4-FFF2-40B4-BE49-F238E27FC236}">
                      <a16:creationId xmlns:a16="http://schemas.microsoft.com/office/drawing/2014/main" id="{B5C7E1D3-114E-4444-BDDA-DD44323E6180}"/>
                    </a:ext>
                  </a:extLst>
                </p:cNvPr>
                <p:cNvSpPr>
                  <a:spLocks noChangeArrowheads="1"/>
                </p:cNvSpPr>
                <p:nvPr/>
              </p:nvSpPr>
              <p:spPr bwMode="auto">
                <a:xfrm>
                  <a:off x="3979421" y="4219170"/>
                  <a:ext cx="152400" cy="152400"/>
                </a:xfrm>
                <a:prstGeom prst="ellipse">
                  <a:avLst/>
                </a:prstGeom>
                <a:solidFill>
                  <a:srgbClr val="7BBF54"/>
                </a:solidFill>
                <a:ln>
                  <a:noFill/>
                </a:ln>
                <a:effectLst/>
              </p:spPr>
              <p:txBody>
                <a:bodyPr wrap="none" anchor="ctr"/>
                <a:lstStyle/>
                <a:p>
                  <a:endParaRPr lang="en-US" sz="1350"/>
                </a:p>
              </p:txBody>
            </p:sp>
            <p:sp>
              <p:nvSpPr>
                <p:cNvPr id="122" name="Oval 39">
                  <a:extLst>
                    <a:ext uri="{FF2B5EF4-FFF2-40B4-BE49-F238E27FC236}">
                      <a16:creationId xmlns:a16="http://schemas.microsoft.com/office/drawing/2014/main" id="{E26B29B2-0136-448E-9FB7-BE759CB4CA43}"/>
                    </a:ext>
                  </a:extLst>
                </p:cNvPr>
                <p:cNvSpPr>
                  <a:spLocks noChangeArrowheads="1"/>
                </p:cNvSpPr>
                <p:nvPr/>
              </p:nvSpPr>
              <p:spPr bwMode="auto">
                <a:xfrm>
                  <a:off x="3598421" y="3914370"/>
                  <a:ext cx="152400" cy="152400"/>
                </a:xfrm>
                <a:prstGeom prst="ellipse">
                  <a:avLst/>
                </a:prstGeom>
                <a:solidFill>
                  <a:srgbClr val="7BBF54"/>
                </a:solidFill>
                <a:ln>
                  <a:noFill/>
                </a:ln>
                <a:effectLst/>
              </p:spPr>
              <p:txBody>
                <a:bodyPr wrap="none" anchor="ctr"/>
                <a:lstStyle/>
                <a:p>
                  <a:endParaRPr lang="en-US" sz="1350"/>
                </a:p>
              </p:txBody>
            </p:sp>
            <p:sp>
              <p:nvSpPr>
                <p:cNvPr id="123" name="Oval 40">
                  <a:extLst>
                    <a:ext uri="{FF2B5EF4-FFF2-40B4-BE49-F238E27FC236}">
                      <a16:creationId xmlns:a16="http://schemas.microsoft.com/office/drawing/2014/main" id="{C72486D5-E593-400F-B788-B40A9E71C96D}"/>
                    </a:ext>
                  </a:extLst>
                </p:cNvPr>
                <p:cNvSpPr>
                  <a:spLocks noChangeArrowheads="1"/>
                </p:cNvSpPr>
                <p:nvPr/>
              </p:nvSpPr>
              <p:spPr bwMode="auto">
                <a:xfrm>
                  <a:off x="4512821" y="4371570"/>
                  <a:ext cx="152400" cy="152400"/>
                </a:xfrm>
                <a:prstGeom prst="ellipse">
                  <a:avLst/>
                </a:prstGeom>
                <a:solidFill>
                  <a:srgbClr val="800000"/>
                </a:solidFill>
                <a:ln>
                  <a:noFill/>
                </a:ln>
                <a:effectLst/>
              </p:spPr>
              <p:txBody>
                <a:bodyPr wrap="none" anchor="ctr"/>
                <a:lstStyle/>
                <a:p>
                  <a:endParaRPr lang="en-US" sz="1350"/>
                </a:p>
              </p:txBody>
            </p:sp>
            <p:sp>
              <p:nvSpPr>
                <p:cNvPr id="124" name="Oval 41">
                  <a:extLst>
                    <a:ext uri="{FF2B5EF4-FFF2-40B4-BE49-F238E27FC236}">
                      <a16:creationId xmlns:a16="http://schemas.microsoft.com/office/drawing/2014/main" id="{5891CCA0-0452-4B95-A51F-AEF712BFEF10}"/>
                    </a:ext>
                  </a:extLst>
                </p:cNvPr>
                <p:cNvSpPr>
                  <a:spLocks noChangeArrowheads="1"/>
                </p:cNvSpPr>
                <p:nvPr/>
              </p:nvSpPr>
              <p:spPr bwMode="auto">
                <a:xfrm>
                  <a:off x="4284221" y="3990570"/>
                  <a:ext cx="152400" cy="152400"/>
                </a:xfrm>
                <a:prstGeom prst="ellipse">
                  <a:avLst/>
                </a:prstGeom>
                <a:solidFill>
                  <a:srgbClr val="FF0000"/>
                </a:solidFill>
                <a:ln>
                  <a:noFill/>
                </a:ln>
                <a:effectLst/>
              </p:spPr>
              <p:txBody>
                <a:bodyPr wrap="none" anchor="ctr"/>
                <a:lstStyle/>
                <a:p>
                  <a:endParaRPr lang="en-US" sz="1350"/>
                </a:p>
              </p:txBody>
            </p:sp>
            <p:sp>
              <p:nvSpPr>
                <p:cNvPr id="125" name="Arc 31">
                  <a:extLst>
                    <a:ext uri="{FF2B5EF4-FFF2-40B4-BE49-F238E27FC236}">
                      <a16:creationId xmlns:a16="http://schemas.microsoft.com/office/drawing/2014/main" id="{51C90579-AC22-468A-AC8A-328024F8DE2A}"/>
                    </a:ext>
                  </a:extLst>
                </p:cNvPr>
                <p:cNvSpPr>
                  <a:spLocks/>
                </p:cNvSpPr>
                <p:nvPr/>
              </p:nvSpPr>
              <p:spPr bwMode="auto">
                <a:xfrm rot="5400000" flipH="1">
                  <a:off x="1336662" y="2640794"/>
                  <a:ext cx="1683947" cy="485118"/>
                </a:xfrm>
                <a:custGeom>
                  <a:avLst/>
                  <a:gdLst>
                    <a:gd name="G0" fmla="+- 20976 0 0"/>
                    <a:gd name="G1" fmla="+- 0 0 0"/>
                    <a:gd name="G2" fmla="+- 21600 0 0"/>
                    <a:gd name="T0" fmla="*/ 40966 w 40966"/>
                    <a:gd name="T1" fmla="*/ 8182 h 21600"/>
                    <a:gd name="T2" fmla="*/ 0 w 40966"/>
                    <a:gd name="T3" fmla="*/ 5152 h 21600"/>
                    <a:gd name="T4" fmla="*/ 20976 w 40966"/>
                    <a:gd name="T5" fmla="*/ 0 h 21600"/>
                  </a:gdLst>
                  <a:ahLst/>
                  <a:cxnLst>
                    <a:cxn ang="0">
                      <a:pos x="T0" y="T1"/>
                    </a:cxn>
                    <a:cxn ang="0">
                      <a:pos x="T2" y="T3"/>
                    </a:cxn>
                    <a:cxn ang="0">
                      <a:pos x="T4" y="T5"/>
                    </a:cxn>
                  </a:cxnLst>
                  <a:rect l="0" t="0" r="r" b="b"/>
                  <a:pathLst>
                    <a:path w="40966" h="21600" fill="none" extrusionOk="0">
                      <a:moveTo>
                        <a:pt x="40966" y="8182"/>
                      </a:moveTo>
                      <a:cubicBezTo>
                        <a:pt x="37644" y="16298"/>
                        <a:pt x="29745" y="21599"/>
                        <a:pt x="20976" y="21599"/>
                      </a:cubicBezTo>
                      <a:cubicBezTo>
                        <a:pt x="11031" y="21599"/>
                        <a:pt x="2371" y="14809"/>
                        <a:pt x="-1" y="5152"/>
                      </a:cubicBezTo>
                    </a:path>
                    <a:path w="40966" h="21600" stroke="0" extrusionOk="0">
                      <a:moveTo>
                        <a:pt x="40966" y="8182"/>
                      </a:moveTo>
                      <a:cubicBezTo>
                        <a:pt x="37644" y="16298"/>
                        <a:pt x="29745" y="21599"/>
                        <a:pt x="20976" y="21599"/>
                      </a:cubicBezTo>
                      <a:cubicBezTo>
                        <a:pt x="11031" y="21599"/>
                        <a:pt x="2371" y="14809"/>
                        <a:pt x="-1" y="5152"/>
                      </a:cubicBezTo>
                      <a:lnTo>
                        <a:pt x="20976" y="0"/>
                      </a:lnTo>
                      <a:close/>
                    </a:path>
                  </a:pathLst>
                </a:custGeom>
                <a:noFill/>
                <a:ln w="57150" cmpd="sng">
                  <a:solidFill>
                    <a:schemeClr val="accent2"/>
                  </a:solidFill>
                  <a:miter lim="800000"/>
                  <a:headEnd type="triangle"/>
                  <a:tailEnd type="triangle"/>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grpSp>
              <p:nvGrpSpPr>
                <p:cNvPr id="126" name="Group 11">
                  <a:extLst>
                    <a:ext uri="{FF2B5EF4-FFF2-40B4-BE49-F238E27FC236}">
                      <a16:creationId xmlns:a16="http://schemas.microsoft.com/office/drawing/2014/main" id="{A00642BC-E0B5-4AB8-97CC-F53F51391CA0}"/>
                    </a:ext>
                  </a:extLst>
                </p:cNvPr>
                <p:cNvGrpSpPr/>
                <p:nvPr/>
              </p:nvGrpSpPr>
              <p:grpSpPr>
                <a:xfrm>
                  <a:off x="4260145" y="5291666"/>
                  <a:ext cx="1435101" cy="1454719"/>
                  <a:chOff x="5333999" y="17526000"/>
                  <a:chExt cx="1676401" cy="1596887"/>
                </a:xfrm>
              </p:grpSpPr>
              <p:pic>
                <p:nvPicPr>
                  <p:cNvPr id="138" name="Picture 4" descr="Emission : Industrie Poster - Industrieanlagen Industrie-Design, Industriebauten Fabrik, Silhouette industriellen Fabrik">
                    <a:extLst>
                      <a:ext uri="{FF2B5EF4-FFF2-40B4-BE49-F238E27FC236}">
                        <a16:creationId xmlns:a16="http://schemas.microsoft.com/office/drawing/2014/main" id="{2480AF4F-9D7E-47A3-9C92-11690DB184F2}"/>
                      </a:ext>
                    </a:extLst>
                  </p:cNvPr>
                  <p:cNvPicPr>
                    <a:picLocks noChangeAspect="1" noChangeArrowheads="1"/>
                  </p:cNvPicPr>
                  <p:nvPr/>
                </p:nvPicPr>
                <p:blipFill>
                  <a:blip r:embed="rId4" cstate="print"/>
                  <a:srcRect/>
                  <a:stretch>
                    <a:fillRect/>
                  </a:stretch>
                </p:blipFill>
                <p:spPr bwMode="auto">
                  <a:xfrm>
                    <a:off x="5334000" y="17526000"/>
                    <a:ext cx="1676400" cy="1533526"/>
                  </a:xfrm>
                  <a:prstGeom prst="rect">
                    <a:avLst/>
                  </a:prstGeom>
                  <a:noFill/>
                </p:spPr>
              </p:pic>
              <p:sp>
                <p:nvSpPr>
                  <p:cNvPr id="139" name="TextBox 138">
                    <a:extLst>
                      <a:ext uri="{FF2B5EF4-FFF2-40B4-BE49-F238E27FC236}">
                        <a16:creationId xmlns:a16="http://schemas.microsoft.com/office/drawing/2014/main" id="{641E820B-B6A1-4C48-B8A2-56BF0AC46414}"/>
                      </a:ext>
                    </a:extLst>
                  </p:cNvPr>
                  <p:cNvSpPr txBox="1"/>
                  <p:nvPr/>
                </p:nvSpPr>
                <p:spPr>
                  <a:xfrm>
                    <a:off x="5333999" y="18649890"/>
                    <a:ext cx="1676399" cy="472997"/>
                  </a:xfrm>
                  <a:prstGeom prst="rect">
                    <a:avLst/>
                  </a:prstGeom>
                  <a:solidFill>
                    <a:schemeClr val="accent2">
                      <a:lumMod val="75000"/>
                    </a:schemeClr>
                  </a:solidFill>
                </p:spPr>
                <p:txBody>
                  <a:bodyPr wrap="square" rtlCol="0">
                    <a:spAutoFit/>
                  </a:bodyPr>
                  <a:lstStyle/>
                  <a:p>
                    <a:pPr algn="ctr"/>
                    <a:r>
                      <a:rPr lang="en-US" sz="1500" dirty="0">
                        <a:solidFill>
                          <a:schemeClr val="accent6">
                            <a:lumMod val="40000"/>
                            <a:lumOff val="60000"/>
                          </a:schemeClr>
                        </a:solidFill>
                        <a:latin typeface="Gill Sans MT Condensed" pitchFamily="34" charset="0"/>
                      </a:rPr>
                      <a:t>ANTHRO</a:t>
                    </a:r>
                  </a:p>
                </p:txBody>
              </p:sp>
            </p:grpSp>
            <p:grpSp>
              <p:nvGrpSpPr>
                <p:cNvPr id="127" name="Group 12">
                  <a:extLst>
                    <a:ext uri="{FF2B5EF4-FFF2-40B4-BE49-F238E27FC236}">
                      <a16:creationId xmlns:a16="http://schemas.microsoft.com/office/drawing/2014/main" id="{F59F4DC7-25B2-41E7-9ED2-3BCF7C64F76E}"/>
                    </a:ext>
                  </a:extLst>
                </p:cNvPr>
                <p:cNvGrpSpPr/>
                <p:nvPr/>
              </p:nvGrpSpPr>
              <p:grpSpPr>
                <a:xfrm>
                  <a:off x="2511777" y="5345294"/>
                  <a:ext cx="1689100" cy="1355791"/>
                  <a:chOff x="10210800" y="18654443"/>
                  <a:chExt cx="1447800" cy="1696828"/>
                </a:xfrm>
              </p:grpSpPr>
              <p:sp>
                <p:nvSpPr>
                  <p:cNvPr id="134" name="Rectangle 133">
                    <a:extLst>
                      <a:ext uri="{FF2B5EF4-FFF2-40B4-BE49-F238E27FC236}">
                        <a16:creationId xmlns:a16="http://schemas.microsoft.com/office/drawing/2014/main" id="{FDA6F5B0-3AA7-44F1-A06F-092F79E23FD0}"/>
                      </a:ext>
                    </a:extLst>
                  </p:cNvPr>
                  <p:cNvSpPr/>
                  <p:nvPr/>
                </p:nvSpPr>
                <p:spPr>
                  <a:xfrm>
                    <a:off x="10210800" y="18654443"/>
                    <a:ext cx="1447800" cy="1157557"/>
                  </a:xfrm>
                  <a:prstGeom prst="rect">
                    <a:avLst/>
                  </a:prstGeom>
                  <a:solidFill>
                    <a:srgbClr val="E0F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Rectangle 134">
                    <a:extLst>
                      <a:ext uri="{FF2B5EF4-FFF2-40B4-BE49-F238E27FC236}">
                        <a16:creationId xmlns:a16="http://schemas.microsoft.com/office/drawing/2014/main" id="{FE675B1F-2628-46A9-9699-79FBB1115FF0}"/>
                      </a:ext>
                    </a:extLst>
                  </p:cNvPr>
                  <p:cNvSpPr/>
                  <p:nvPr/>
                </p:nvSpPr>
                <p:spPr>
                  <a:xfrm>
                    <a:off x="10363200" y="18745200"/>
                    <a:ext cx="1143000" cy="10668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TextBox 135">
                    <a:extLst>
                      <a:ext uri="{FF2B5EF4-FFF2-40B4-BE49-F238E27FC236}">
                        <a16:creationId xmlns:a16="http://schemas.microsoft.com/office/drawing/2014/main" id="{07971845-2CF4-4944-85AC-8AC0DD595421}"/>
                      </a:ext>
                    </a:extLst>
                  </p:cNvPr>
                  <p:cNvSpPr txBox="1"/>
                  <p:nvPr/>
                </p:nvSpPr>
                <p:spPr>
                  <a:xfrm>
                    <a:off x="10210800" y="19811999"/>
                    <a:ext cx="1447800" cy="539272"/>
                  </a:xfrm>
                  <a:prstGeom prst="rect">
                    <a:avLst/>
                  </a:prstGeom>
                  <a:solidFill>
                    <a:srgbClr val="E0FFA5"/>
                  </a:solidFill>
                </p:spPr>
                <p:txBody>
                  <a:bodyPr wrap="square" rtlCol="0">
                    <a:spAutoFit/>
                  </a:bodyPr>
                  <a:lstStyle/>
                  <a:p>
                    <a:pPr algn="ctr"/>
                    <a:r>
                      <a:rPr lang="en-US" sz="1500" dirty="0">
                        <a:solidFill>
                          <a:schemeClr val="accent3">
                            <a:lumMod val="50000"/>
                          </a:schemeClr>
                        </a:solidFill>
                        <a:latin typeface="Gill Sans MT Condensed" pitchFamily="34" charset="0"/>
                      </a:rPr>
                      <a:t>BIOGENIC</a:t>
                    </a:r>
                  </a:p>
                </p:txBody>
              </p:sp>
              <p:pic>
                <p:nvPicPr>
                  <p:cNvPr id="137" name="Picture 5" descr="http://www.studyzone.org/testprep/ela4/d/jf11/tree2.gif">
                    <a:extLst>
                      <a:ext uri="{FF2B5EF4-FFF2-40B4-BE49-F238E27FC236}">
                        <a16:creationId xmlns:a16="http://schemas.microsoft.com/office/drawing/2014/main" id="{64C137FC-A726-42EB-9C24-87652D88CD62}"/>
                      </a:ext>
                    </a:extLst>
                  </p:cNvPr>
                  <p:cNvPicPr>
                    <a:picLocks noChangeAspect="1" noChangeArrowheads="1"/>
                  </p:cNvPicPr>
                  <p:nvPr/>
                </p:nvPicPr>
                <p:blipFill>
                  <a:blip r:embed="rId5" cstate="print"/>
                  <a:srcRect/>
                  <a:stretch>
                    <a:fillRect/>
                  </a:stretch>
                </p:blipFill>
                <p:spPr bwMode="auto">
                  <a:xfrm>
                    <a:off x="10439400" y="18821400"/>
                    <a:ext cx="990600" cy="914400"/>
                  </a:xfrm>
                  <a:prstGeom prst="rect">
                    <a:avLst/>
                  </a:prstGeom>
                  <a:noFill/>
                </p:spPr>
              </p:pic>
            </p:grpSp>
            <p:sp>
              <p:nvSpPr>
                <p:cNvPr id="128" name="Rounded Rectangle 65">
                  <a:extLst>
                    <a:ext uri="{FF2B5EF4-FFF2-40B4-BE49-F238E27FC236}">
                      <a16:creationId xmlns:a16="http://schemas.microsoft.com/office/drawing/2014/main" id="{7D8C7AF9-A7BA-4C39-B6A3-08FA5BBAE61C}"/>
                    </a:ext>
                  </a:extLst>
                </p:cNvPr>
                <p:cNvSpPr/>
                <p:nvPr/>
              </p:nvSpPr>
              <p:spPr>
                <a:xfrm>
                  <a:off x="2043291" y="3770490"/>
                  <a:ext cx="1735667" cy="5588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Calibri"/>
                      <a:cs typeface="Calibri"/>
                    </a:rPr>
                    <a:t>SO</a:t>
                  </a:r>
                  <a:r>
                    <a:rPr lang="en-US" sz="1500" b="1" baseline="-25000" dirty="0">
                      <a:solidFill>
                        <a:schemeClr val="tx1"/>
                      </a:solidFill>
                      <a:latin typeface="Calibri"/>
                      <a:cs typeface="Calibri"/>
                    </a:rPr>
                    <a:t>2</a:t>
                  </a:r>
                </a:p>
              </p:txBody>
            </p:sp>
            <p:sp>
              <p:nvSpPr>
                <p:cNvPr id="129" name="Rounded Rectangle 67">
                  <a:extLst>
                    <a:ext uri="{FF2B5EF4-FFF2-40B4-BE49-F238E27FC236}">
                      <a16:creationId xmlns:a16="http://schemas.microsoft.com/office/drawing/2014/main" id="{472FAECE-D0EF-4C07-A9B3-4927BDB4F47B}"/>
                    </a:ext>
                  </a:extLst>
                </p:cNvPr>
                <p:cNvSpPr/>
                <p:nvPr/>
              </p:nvSpPr>
              <p:spPr>
                <a:xfrm>
                  <a:off x="3790246" y="3570112"/>
                  <a:ext cx="1735667" cy="5588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Calibri"/>
                      <a:cs typeface="Calibri"/>
                    </a:rPr>
                    <a:t>O</a:t>
                  </a:r>
                  <a:r>
                    <a:rPr lang="en-US" sz="1500" b="1" baseline="-25000" dirty="0">
                      <a:solidFill>
                        <a:schemeClr val="tx1"/>
                      </a:solidFill>
                      <a:latin typeface="Calibri"/>
                      <a:cs typeface="Calibri"/>
                    </a:rPr>
                    <a:t>3</a:t>
                  </a:r>
                </a:p>
              </p:txBody>
            </p:sp>
            <p:sp>
              <p:nvSpPr>
                <p:cNvPr id="130" name="Rounded Rectangle 68">
                  <a:extLst>
                    <a:ext uri="{FF2B5EF4-FFF2-40B4-BE49-F238E27FC236}">
                      <a16:creationId xmlns:a16="http://schemas.microsoft.com/office/drawing/2014/main" id="{4B656D0A-DAE0-4906-AE9F-4BFD2D0410A9}"/>
                    </a:ext>
                  </a:extLst>
                </p:cNvPr>
                <p:cNvSpPr/>
                <p:nvPr/>
              </p:nvSpPr>
              <p:spPr>
                <a:xfrm>
                  <a:off x="2630313" y="4188179"/>
                  <a:ext cx="1735667" cy="5588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Calibri"/>
                      <a:cs typeface="Calibri"/>
                    </a:rPr>
                    <a:t>O</a:t>
                  </a:r>
                  <a:r>
                    <a:rPr lang="en-US" sz="1500" b="1" baseline="-25000" dirty="0">
                      <a:solidFill>
                        <a:schemeClr val="tx1"/>
                      </a:solidFill>
                      <a:latin typeface="Calibri"/>
                      <a:cs typeface="Calibri"/>
                    </a:rPr>
                    <a:t>3</a:t>
                  </a:r>
                </a:p>
              </p:txBody>
            </p:sp>
            <p:sp>
              <p:nvSpPr>
                <p:cNvPr id="131" name="Rounded Rectangle 69">
                  <a:extLst>
                    <a:ext uri="{FF2B5EF4-FFF2-40B4-BE49-F238E27FC236}">
                      <a16:creationId xmlns:a16="http://schemas.microsoft.com/office/drawing/2014/main" id="{08123B2D-3F89-4CFE-BF61-85A2BED6B82B}"/>
                    </a:ext>
                  </a:extLst>
                </p:cNvPr>
                <p:cNvSpPr/>
                <p:nvPr/>
              </p:nvSpPr>
              <p:spPr>
                <a:xfrm>
                  <a:off x="2562578" y="3146778"/>
                  <a:ext cx="1735667" cy="5588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baseline="30000" dirty="0">
                      <a:solidFill>
                        <a:schemeClr val="tx1"/>
                      </a:solidFill>
                      <a:latin typeface="Wingdings"/>
                      <a:ea typeface="Wingdings"/>
                      <a:cs typeface="Wingdings"/>
                      <a:sym typeface="Wingdings"/>
                    </a:rPr>
                    <a:t></a:t>
                  </a:r>
                  <a:r>
                    <a:rPr lang="en-US" sz="1500" b="1" dirty="0">
                      <a:solidFill>
                        <a:schemeClr val="tx1"/>
                      </a:solidFill>
                      <a:latin typeface="Calibri"/>
                      <a:cs typeface="Calibri"/>
                    </a:rPr>
                    <a:t>OH</a:t>
                  </a:r>
                </a:p>
              </p:txBody>
            </p:sp>
            <p:sp>
              <p:nvSpPr>
                <p:cNvPr id="132" name="Rounded Rectangle 70">
                  <a:extLst>
                    <a:ext uri="{FF2B5EF4-FFF2-40B4-BE49-F238E27FC236}">
                      <a16:creationId xmlns:a16="http://schemas.microsoft.com/office/drawing/2014/main" id="{F87E2263-2666-4056-92B9-1EC3051FC606}"/>
                    </a:ext>
                  </a:extLst>
                </p:cNvPr>
                <p:cNvSpPr/>
                <p:nvPr/>
              </p:nvSpPr>
              <p:spPr>
                <a:xfrm>
                  <a:off x="3152423" y="3412068"/>
                  <a:ext cx="1735667" cy="5588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baseline="30000" dirty="0">
                      <a:solidFill>
                        <a:schemeClr val="tx1"/>
                      </a:solidFill>
                      <a:latin typeface="Wingdings"/>
                      <a:ea typeface="Wingdings"/>
                      <a:cs typeface="Wingdings"/>
                      <a:sym typeface="Wingdings"/>
                    </a:rPr>
                    <a:t></a:t>
                  </a:r>
                  <a:r>
                    <a:rPr lang="en-US" sz="1500" b="1" dirty="0">
                      <a:solidFill>
                        <a:schemeClr val="tx1"/>
                      </a:solidFill>
                      <a:latin typeface="Calibri"/>
                      <a:cs typeface="Calibri"/>
                    </a:rPr>
                    <a:t>OH</a:t>
                  </a:r>
                </a:p>
              </p:txBody>
            </p:sp>
            <p:sp>
              <p:nvSpPr>
                <p:cNvPr id="133" name="Rounded Rectangle 72">
                  <a:extLst>
                    <a:ext uri="{FF2B5EF4-FFF2-40B4-BE49-F238E27FC236}">
                      <a16:creationId xmlns:a16="http://schemas.microsoft.com/office/drawing/2014/main" id="{FFC8D61E-1401-460A-98BE-EC336EE9DA9F}"/>
                    </a:ext>
                  </a:extLst>
                </p:cNvPr>
                <p:cNvSpPr/>
                <p:nvPr/>
              </p:nvSpPr>
              <p:spPr>
                <a:xfrm>
                  <a:off x="2096913" y="4162779"/>
                  <a:ext cx="1735667" cy="5588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a:solidFill>
                        <a:schemeClr val="tx1"/>
                      </a:solidFill>
                      <a:latin typeface="Calibri"/>
                      <a:cs typeface="Calibri"/>
                    </a:rPr>
                    <a:t>NO</a:t>
                  </a:r>
                  <a:r>
                    <a:rPr lang="en-US" sz="1500" b="1" baseline="-25000" dirty="0" err="1">
                      <a:solidFill>
                        <a:schemeClr val="tx1"/>
                      </a:solidFill>
                      <a:latin typeface="Calibri"/>
                      <a:cs typeface="Calibri"/>
                    </a:rPr>
                    <a:t>x</a:t>
                  </a:r>
                  <a:endParaRPr lang="en-US" sz="1500" b="1" baseline="-25000" dirty="0">
                    <a:solidFill>
                      <a:schemeClr val="tx1"/>
                    </a:solidFill>
                    <a:latin typeface="Calibri"/>
                    <a:cs typeface="Calibri"/>
                  </a:endParaRPr>
                </a:p>
              </p:txBody>
            </p:sp>
          </p:grpSp>
        </p:grpSp>
      </p:grpSp>
      <p:sp>
        <p:nvSpPr>
          <p:cNvPr id="8" name="TextBox 7">
            <a:extLst>
              <a:ext uri="{FF2B5EF4-FFF2-40B4-BE49-F238E27FC236}">
                <a16:creationId xmlns:a16="http://schemas.microsoft.com/office/drawing/2014/main" id="{739EDA92-8E47-4BE8-9F08-6577E0594618}"/>
              </a:ext>
            </a:extLst>
          </p:cNvPr>
          <p:cNvSpPr txBox="1"/>
          <p:nvPr/>
        </p:nvSpPr>
        <p:spPr>
          <a:xfrm>
            <a:off x="4147760" y="5416558"/>
            <a:ext cx="4384181"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Organic acid production in models inconsistent</a:t>
            </a:r>
          </a:p>
          <a:p>
            <a:endParaRPr lang="en-US" sz="2400" dirty="0"/>
          </a:p>
        </p:txBody>
      </p:sp>
      <p:sp>
        <p:nvSpPr>
          <p:cNvPr id="3" name="TextBox 2">
            <a:extLst>
              <a:ext uri="{FF2B5EF4-FFF2-40B4-BE49-F238E27FC236}">
                <a16:creationId xmlns:a16="http://schemas.microsoft.com/office/drawing/2014/main" id="{50D6BB48-7F65-4539-9651-05EBA1EED316}"/>
              </a:ext>
            </a:extLst>
          </p:cNvPr>
          <p:cNvSpPr txBox="1"/>
          <p:nvPr/>
        </p:nvSpPr>
        <p:spPr>
          <a:xfrm>
            <a:off x="4134141" y="1324607"/>
            <a:ext cx="455777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Vertical redistribution of trace species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Medium for aqueous-phase oxidation of volatile organic carbons</a:t>
            </a:r>
          </a:p>
        </p:txBody>
      </p:sp>
      <p:sp>
        <p:nvSpPr>
          <p:cNvPr id="140" name="Flowchart: Connector 139">
            <a:extLst>
              <a:ext uri="{FF2B5EF4-FFF2-40B4-BE49-F238E27FC236}">
                <a16:creationId xmlns:a16="http://schemas.microsoft.com/office/drawing/2014/main" id="{A906F563-CA8B-4B09-9532-209CEB459394}"/>
              </a:ext>
            </a:extLst>
          </p:cNvPr>
          <p:cNvSpPr/>
          <p:nvPr/>
        </p:nvSpPr>
        <p:spPr>
          <a:xfrm>
            <a:off x="5015570" y="4912670"/>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 name="Rectangle 9">
            <a:extLst>
              <a:ext uri="{FF2B5EF4-FFF2-40B4-BE49-F238E27FC236}">
                <a16:creationId xmlns:a16="http://schemas.microsoft.com/office/drawing/2014/main" id="{C43DF07A-9329-4829-A7AE-F4B29FE754AC}"/>
              </a:ext>
            </a:extLst>
          </p:cNvPr>
          <p:cNvSpPr/>
          <p:nvPr/>
        </p:nvSpPr>
        <p:spPr>
          <a:xfrm>
            <a:off x="1037621" y="4640700"/>
            <a:ext cx="2541627" cy="12003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28CB7C1-7D82-4953-860A-9C75C102297C}"/>
              </a:ext>
            </a:extLst>
          </p:cNvPr>
          <p:cNvPicPr>
            <a:picLocks noChangeAspect="1"/>
          </p:cNvPicPr>
          <p:nvPr/>
        </p:nvPicPr>
        <p:blipFill>
          <a:blip r:embed="rId6"/>
          <a:stretch>
            <a:fillRect/>
          </a:stretch>
        </p:blipFill>
        <p:spPr>
          <a:xfrm>
            <a:off x="634069" y="4454189"/>
            <a:ext cx="3076575" cy="2247900"/>
          </a:xfrm>
          <a:prstGeom prst="rect">
            <a:avLst/>
          </a:prstGeom>
        </p:spPr>
      </p:pic>
      <p:sp>
        <p:nvSpPr>
          <p:cNvPr id="141" name="Rectangle 140">
            <a:extLst>
              <a:ext uri="{FF2B5EF4-FFF2-40B4-BE49-F238E27FC236}">
                <a16:creationId xmlns:a16="http://schemas.microsoft.com/office/drawing/2014/main" id="{94C6A0AF-A1DD-4960-9F77-01DA0FFDFE25}"/>
              </a:ext>
            </a:extLst>
          </p:cNvPr>
          <p:cNvSpPr/>
          <p:nvPr/>
        </p:nvSpPr>
        <p:spPr>
          <a:xfrm>
            <a:off x="-4477" y="6615752"/>
            <a:ext cx="3497635" cy="253916"/>
          </a:xfrm>
          <a:prstGeom prst="rect">
            <a:avLst/>
          </a:prstGeom>
        </p:spPr>
        <p:txBody>
          <a:bodyPr wrap="square">
            <a:spAutoFit/>
          </a:bodyPr>
          <a:lstStyle/>
          <a:p>
            <a:r>
              <a:rPr lang="en-US" sz="1050" dirty="0">
                <a:solidFill>
                  <a:schemeClr val="bg1">
                    <a:lumMod val="50000"/>
                  </a:schemeClr>
                </a:solidFill>
                <a:latin typeface="Times New Roman" panose="02020603050405020304" pitchFamily="18" charset="0"/>
                <a:ea typeface="Calibri" panose="020F0502020204030204" pitchFamily="34" charset="0"/>
              </a:rPr>
              <a:t>Barth, </a:t>
            </a:r>
            <a:r>
              <a:rPr lang="en-US" sz="1050" dirty="0" err="1">
                <a:solidFill>
                  <a:schemeClr val="bg1">
                    <a:lumMod val="50000"/>
                  </a:schemeClr>
                </a:solidFill>
                <a:latin typeface="Times New Roman" panose="02020603050405020304" pitchFamily="18" charset="0"/>
                <a:ea typeface="Calibri" panose="020F0502020204030204" pitchFamily="34" charset="0"/>
              </a:rPr>
              <a:t>Ervens</a:t>
            </a:r>
            <a:r>
              <a:rPr lang="en-US" sz="1050" dirty="0">
                <a:solidFill>
                  <a:schemeClr val="bg1">
                    <a:lumMod val="50000"/>
                  </a:schemeClr>
                </a:solidFill>
                <a:latin typeface="Times New Roman" panose="02020603050405020304" pitchFamily="18" charset="0"/>
                <a:ea typeface="Calibri" panose="020F0502020204030204" pitchFamily="34" charset="0"/>
              </a:rPr>
              <a:t>, and McNeill Model </a:t>
            </a:r>
            <a:r>
              <a:rPr lang="en-US" sz="1050" dirty="0" err="1">
                <a:solidFill>
                  <a:schemeClr val="bg1">
                    <a:lumMod val="50000"/>
                  </a:schemeClr>
                </a:solidFill>
                <a:latin typeface="Times New Roman" panose="02020603050405020304" pitchFamily="18" charset="0"/>
                <a:ea typeface="Calibri" panose="020F0502020204030204" pitchFamily="34" charset="0"/>
              </a:rPr>
              <a:t>Intercomparison</a:t>
            </a:r>
            <a:r>
              <a:rPr lang="en-US" sz="1050" dirty="0">
                <a:solidFill>
                  <a:schemeClr val="bg1">
                    <a:lumMod val="50000"/>
                  </a:schemeClr>
                </a:solidFill>
                <a:latin typeface="Times New Roman" panose="02020603050405020304" pitchFamily="18" charset="0"/>
                <a:ea typeface="Calibri" panose="020F0502020204030204" pitchFamily="34" charset="0"/>
              </a:rPr>
              <a:t>, 2017</a:t>
            </a:r>
            <a:endParaRPr lang="en-US" sz="1050" dirty="0">
              <a:solidFill>
                <a:schemeClr val="bg1">
                  <a:lumMod val="50000"/>
                </a:schemeClr>
              </a:solidFill>
            </a:endParaRPr>
          </a:p>
        </p:txBody>
      </p:sp>
    </p:spTree>
    <p:extLst>
      <p:ext uri="{BB962C8B-B14F-4D97-AF65-F5344CB8AC3E}">
        <p14:creationId xmlns:p14="http://schemas.microsoft.com/office/powerpoint/2010/main" val="230426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0" grpId="0" animBg="1"/>
      <p:bldP spid="1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9F6D9B0-F537-438E-B95B-1956952D217F}"/>
              </a:ext>
            </a:extLst>
          </p:cNvPr>
          <p:cNvSpPr>
            <a:spLocks noGrp="1"/>
          </p:cNvSpPr>
          <p:nvPr>
            <p:ph idx="1"/>
          </p:nvPr>
        </p:nvSpPr>
        <p:spPr/>
        <p:txBody>
          <a:bodyPr/>
          <a:lstStyle/>
          <a:p>
            <a:pPr marL="0" indent="0">
              <a:buNone/>
            </a:pPr>
            <a:r>
              <a:rPr lang="en-US" dirty="0"/>
              <a:t>Increase understanding transition metal effects on the concentrations and species of organic acids found in cloud water</a:t>
            </a:r>
          </a:p>
          <a:p>
            <a:pPr lvl="1"/>
            <a:r>
              <a:rPr lang="en-US" dirty="0"/>
              <a:t>Collect and analyze cloud water samples from Whiteface Mountain, NY, for transition metal oxidation states and concentrations, and organic acids</a:t>
            </a:r>
          </a:p>
        </p:txBody>
      </p:sp>
      <p:sp>
        <p:nvSpPr>
          <p:cNvPr id="2" name="Footer Placeholder 1">
            <a:extLst>
              <a:ext uri="{FF2B5EF4-FFF2-40B4-BE49-F238E27FC236}">
                <a16:creationId xmlns:a16="http://schemas.microsoft.com/office/drawing/2014/main" id="{2B1CA596-4126-4831-AAC9-AF71996E3402}"/>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BB343F6A-79B7-4CBA-BD1C-AB41BD6D8E5F}"/>
              </a:ext>
            </a:extLst>
          </p:cNvPr>
          <p:cNvSpPr>
            <a:spLocks noGrp="1"/>
          </p:cNvSpPr>
          <p:nvPr>
            <p:ph type="sldNum" sz="quarter" idx="12"/>
          </p:nvPr>
        </p:nvSpPr>
        <p:spPr/>
        <p:txBody>
          <a:bodyPr/>
          <a:lstStyle/>
          <a:p>
            <a:fld id="{872100B1-8AD9-47E8-941C-43E2DAD6CC41}" type="slidenum">
              <a:rPr lang="en-US" smtClean="0"/>
              <a:pPr/>
              <a:t>3</a:t>
            </a:fld>
            <a:endParaRPr lang="en-US"/>
          </a:p>
        </p:txBody>
      </p:sp>
      <p:sp>
        <p:nvSpPr>
          <p:cNvPr id="9" name="Title 1">
            <a:extLst>
              <a:ext uri="{FF2B5EF4-FFF2-40B4-BE49-F238E27FC236}">
                <a16:creationId xmlns:a16="http://schemas.microsoft.com/office/drawing/2014/main" id="{7876694D-20C2-42BE-B5C0-F28C6ADADC63}"/>
              </a:ext>
            </a:extLst>
          </p:cNvPr>
          <p:cNvSpPr txBox="1">
            <a:spLocks/>
          </p:cNvSpPr>
          <p:nvPr/>
        </p:nvSpPr>
        <p:spPr>
          <a:xfrm>
            <a:off x="457200" y="580122"/>
            <a:ext cx="8229600" cy="603323"/>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mj-cs"/>
              </a:defRPr>
            </a:lvl1pPr>
          </a:lstStyle>
          <a:p>
            <a:r>
              <a:rPr lang="en-US" sz="4000" dirty="0"/>
              <a:t>Cloud Water Chemical Composition</a:t>
            </a:r>
          </a:p>
        </p:txBody>
      </p:sp>
    </p:spTree>
    <p:extLst>
      <p:ext uri="{BB962C8B-B14F-4D97-AF65-F5344CB8AC3E}">
        <p14:creationId xmlns:p14="http://schemas.microsoft.com/office/powerpoint/2010/main" val="4146645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3C023-93C9-4993-B2A2-C07BA9CB8097}"/>
              </a:ext>
            </a:extLst>
          </p:cNvPr>
          <p:cNvSpPr>
            <a:spLocks noGrp="1"/>
          </p:cNvSpPr>
          <p:nvPr>
            <p:ph type="title"/>
          </p:nvPr>
        </p:nvSpPr>
        <p:spPr>
          <a:xfrm>
            <a:off x="1838769" y="551921"/>
            <a:ext cx="5495037" cy="591378"/>
          </a:xfrm>
        </p:spPr>
        <p:txBody>
          <a:bodyPr>
            <a:noAutofit/>
          </a:bodyPr>
          <a:lstStyle/>
          <a:p>
            <a:r>
              <a:rPr lang="en-US" sz="4000" b="0" dirty="0"/>
              <a:t>Cloud</a:t>
            </a:r>
            <a:r>
              <a:rPr lang="en-US" sz="4000" b="0" dirty="0">
                <a:latin typeface="+mj-lt"/>
              </a:rPr>
              <a:t> </a:t>
            </a:r>
            <a:r>
              <a:rPr lang="en-US" sz="4000" b="0" dirty="0"/>
              <a:t>collection system</a:t>
            </a:r>
          </a:p>
        </p:txBody>
      </p:sp>
      <p:sp>
        <p:nvSpPr>
          <p:cNvPr id="6" name="Text Placeholder 5">
            <a:extLst>
              <a:ext uri="{FF2B5EF4-FFF2-40B4-BE49-F238E27FC236}">
                <a16:creationId xmlns:a16="http://schemas.microsoft.com/office/drawing/2014/main" id="{8C55F1EB-14DB-4BF7-A038-97ACD0C9B3DA}"/>
              </a:ext>
            </a:extLst>
          </p:cNvPr>
          <p:cNvSpPr>
            <a:spLocks noGrp="1"/>
          </p:cNvSpPr>
          <p:nvPr>
            <p:ph type="body" sz="half" idx="2"/>
          </p:nvPr>
        </p:nvSpPr>
        <p:spPr>
          <a:xfrm>
            <a:off x="689317" y="2011032"/>
            <a:ext cx="4768948" cy="2786051"/>
          </a:xfrm>
        </p:spPr>
        <p:txBody>
          <a:bodyPr>
            <a:noAutofit/>
          </a:bodyPr>
          <a:lstStyle/>
          <a:p>
            <a:pPr marL="214313" indent="-214313">
              <a:buFont typeface="Arial" panose="020B0604020202020204" pitchFamily="34" charset="0"/>
              <a:buChar char="•"/>
            </a:pPr>
            <a:r>
              <a:rPr lang="en-US" sz="2400" dirty="0"/>
              <a:t>Liquid water content (LWC) is 0.05 g m</a:t>
            </a:r>
            <a:r>
              <a:rPr lang="en-US" sz="2400" baseline="30000" dirty="0"/>
              <a:t>-3</a:t>
            </a:r>
            <a:r>
              <a:rPr lang="en-US" sz="2400" dirty="0"/>
              <a:t> or greater</a:t>
            </a:r>
          </a:p>
          <a:p>
            <a:endParaRPr lang="en-US" sz="2400" dirty="0"/>
          </a:p>
          <a:p>
            <a:pPr marL="214313" indent="-214313">
              <a:buFont typeface="Arial" panose="020B0604020202020204" pitchFamily="34" charset="0"/>
              <a:buChar char="•"/>
            </a:pPr>
            <a:r>
              <a:rPr lang="en-US" sz="2400" dirty="0"/>
              <a:t>Wind speed is 2 m s</a:t>
            </a:r>
            <a:r>
              <a:rPr lang="en-US" sz="2400" baseline="30000" dirty="0"/>
              <a:t>-1</a:t>
            </a:r>
            <a:r>
              <a:rPr lang="en-US" sz="2400" dirty="0"/>
              <a:t> or greater</a:t>
            </a:r>
          </a:p>
          <a:p>
            <a:endParaRPr lang="en-US" sz="2400" dirty="0"/>
          </a:p>
          <a:p>
            <a:pPr marL="214313" indent="-214313">
              <a:buFont typeface="Arial" panose="020B0604020202020204" pitchFamily="34" charset="0"/>
              <a:buChar char="•"/>
            </a:pPr>
            <a:r>
              <a:rPr lang="en-US" sz="2400" dirty="0"/>
              <a:t>Temperature is 2 </a:t>
            </a:r>
            <a:r>
              <a:rPr lang="en-US" sz="2400" dirty="0">
                <a:latin typeface="Times New Roman" panose="02020603050405020304" pitchFamily="18" charset="0"/>
                <a:cs typeface="Times New Roman" panose="02020603050405020304" pitchFamily="18" charset="0"/>
              </a:rPr>
              <a:t>º</a:t>
            </a:r>
            <a:r>
              <a:rPr lang="en-US" sz="2400" dirty="0"/>
              <a:t>C or greater</a:t>
            </a:r>
          </a:p>
          <a:p>
            <a:endParaRPr lang="en-US" sz="2400" dirty="0"/>
          </a:p>
          <a:p>
            <a:pPr marL="214313" indent="-214313">
              <a:buFont typeface="Arial" panose="020B0604020202020204" pitchFamily="34" charset="0"/>
              <a:buChar char="•"/>
            </a:pPr>
            <a:r>
              <a:rPr lang="en-US" sz="2400" dirty="0"/>
              <a:t>Heated grid rain sensor indicates no rain</a:t>
            </a:r>
          </a:p>
        </p:txBody>
      </p:sp>
      <p:pic>
        <p:nvPicPr>
          <p:cNvPr id="4" name="Picture 3">
            <a:extLst>
              <a:ext uri="{FF2B5EF4-FFF2-40B4-BE49-F238E27FC236}">
                <a16:creationId xmlns:a16="http://schemas.microsoft.com/office/drawing/2014/main" id="{506965A3-2742-4DE7-88DB-1396730BA45C}"/>
              </a:ext>
            </a:extLst>
          </p:cNvPr>
          <p:cNvPicPr>
            <a:picLocks noChangeAspect="1"/>
          </p:cNvPicPr>
          <p:nvPr/>
        </p:nvPicPr>
        <p:blipFill>
          <a:blip r:embed="rId2"/>
          <a:stretch>
            <a:fillRect/>
          </a:stretch>
        </p:blipFill>
        <p:spPr>
          <a:xfrm rot="5400000">
            <a:off x="5015593" y="2374057"/>
            <a:ext cx="4296521" cy="3222391"/>
          </a:xfrm>
          <a:prstGeom prst="rect">
            <a:avLst/>
          </a:prstGeom>
        </p:spPr>
      </p:pic>
      <p:sp>
        <p:nvSpPr>
          <p:cNvPr id="5" name="Slide Number Placeholder 4">
            <a:extLst>
              <a:ext uri="{FF2B5EF4-FFF2-40B4-BE49-F238E27FC236}">
                <a16:creationId xmlns:a16="http://schemas.microsoft.com/office/drawing/2014/main" id="{87493D5C-4296-49D3-9419-372B721D52DA}"/>
              </a:ext>
            </a:extLst>
          </p:cNvPr>
          <p:cNvSpPr>
            <a:spLocks noGrp="1"/>
          </p:cNvSpPr>
          <p:nvPr>
            <p:ph type="sldNum" sz="quarter" idx="12"/>
          </p:nvPr>
        </p:nvSpPr>
        <p:spPr>
          <a:xfrm>
            <a:off x="6553200" y="6356350"/>
            <a:ext cx="2133600" cy="365125"/>
          </a:xfrm>
        </p:spPr>
        <p:txBody>
          <a:bodyPr/>
          <a:lstStyle/>
          <a:p>
            <a:fld id="{C5EB5B64-243B-AC41-AF55-A7B0E9BF081F}" type="slidenum">
              <a:rPr lang="en-US" smtClean="0"/>
              <a:t>4</a:t>
            </a:fld>
            <a:endParaRPr lang="en-US" dirty="0"/>
          </a:p>
        </p:txBody>
      </p:sp>
      <p:pic>
        <p:nvPicPr>
          <p:cNvPr id="7" name="Picture 6">
            <a:extLst>
              <a:ext uri="{FF2B5EF4-FFF2-40B4-BE49-F238E27FC236}">
                <a16:creationId xmlns:a16="http://schemas.microsoft.com/office/drawing/2014/main" id="{BB6E9E36-457F-4B91-8380-9872041BF3C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590801" y="1364607"/>
            <a:ext cx="3990975" cy="5363210"/>
          </a:xfrm>
          <a:prstGeom prst="rect">
            <a:avLst/>
          </a:prstGeom>
        </p:spPr>
      </p:pic>
      <p:sp>
        <p:nvSpPr>
          <p:cNvPr id="3" name="Rectangle 2">
            <a:extLst>
              <a:ext uri="{FF2B5EF4-FFF2-40B4-BE49-F238E27FC236}">
                <a16:creationId xmlns:a16="http://schemas.microsoft.com/office/drawing/2014/main" id="{62C3108D-6AA7-4445-A4F4-811ADBDCC400}"/>
              </a:ext>
            </a:extLst>
          </p:cNvPr>
          <p:cNvSpPr/>
          <p:nvPr/>
        </p:nvSpPr>
        <p:spPr>
          <a:xfrm>
            <a:off x="-4477" y="6615752"/>
            <a:ext cx="2934175" cy="253916"/>
          </a:xfrm>
          <a:prstGeom prst="rect">
            <a:avLst/>
          </a:prstGeom>
        </p:spPr>
        <p:txBody>
          <a:bodyPr wrap="square">
            <a:spAutoFit/>
          </a:bodyPr>
          <a:lstStyle/>
          <a:p>
            <a:r>
              <a:rPr lang="en-US" sz="1050" dirty="0">
                <a:solidFill>
                  <a:schemeClr val="bg1">
                    <a:lumMod val="50000"/>
                  </a:schemeClr>
                </a:solidFill>
                <a:latin typeface="Times New Roman" panose="02020603050405020304" pitchFamily="18" charset="0"/>
                <a:ea typeface="Calibri" panose="020F0502020204030204" pitchFamily="34" charset="0"/>
              </a:rPr>
              <a:t>http://www.adirondacklakessurvey.org/wfc.shtml</a:t>
            </a:r>
            <a:endParaRPr lang="en-US" sz="1050" dirty="0">
              <a:solidFill>
                <a:schemeClr val="bg1">
                  <a:lumMod val="50000"/>
                </a:schemeClr>
              </a:solidFill>
            </a:endParaRPr>
          </a:p>
        </p:txBody>
      </p:sp>
    </p:spTree>
    <p:extLst>
      <p:ext uri="{BB962C8B-B14F-4D97-AF65-F5344CB8AC3E}">
        <p14:creationId xmlns:p14="http://schemas.microsoft.com/office/powerpoint/2010/main" val="289922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6A35CD-DBA5-477A-8B2B-FF86AA70B436}"/>
              </a:ext>
            </a:extLst>
          </p:cNvPr>
          <p:cNvSpPr>
            <a:spLocks noGrp="1"/>
          </p:cNvSpPr>
          <p:nvPr>
            <p:ph type="title"/>
          </p:nvPr>
        </p:nvSpPr>
        <p:spPr>
          <a:xfrm>
            <a:off x="1806097" y="556344"/>
            <a:ext cx="5616214" cy="571500"/>
          </a:xfrm>
        </p:spPr>
        <p:txBody>
          <a:bodyPr>
            <a:noAutofit/>
          </a:bodyPr>
          <a:lstStyle/>
          <a:p>
            <a:r>
              <a:rPr lang="en-US" sz="4000" b="0" dirty="0">
                <a:latin typeface="Arial" panose="020B0604020202020204" pitchFamily="34" charset="0"/>
                <a:cs typeface="Arial" panose="020B0604020202020204" pitchFamily="34" charset="0"/>
              </a:rPr>
              <a:t>Cloud collection system</a:t>
            </a:r>
          </a:p>
        </p:txBody>
      </p:sp>
      <p:pic>
        <p:nvPicPr>
          <p:cNvPr id="8" name="Picture 7">
            <a:extLst>
              <a:ext uri="{FF2B5EF4-FFF2-40B4-BE49-F238E27FC236}">
                <a16:creationId xmlns:a16="http://schemas.microsoft.com/office/drawing/2014/main" id="{259D5264-9D74-4739-B01C-D5206F9E4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386422" y="2336754"/>
            <a:ext cx="4520821" cy="3390616"/>
          </a:xfrm>
          <a:prstGeom prst="rect">
            <a:avLst/>
          </a:prstGeom>
        </p:spPr>
      </p:pic>
      <p:pic>
        <p:nvPicPr>
          <p:cNvPr id="10" name="Picture 9">
            <a:extLst>
              <a:ext uri="{FF2B5EF4-FFF2-40B4-BE49-F238E27FC236}">
                <a16:creationId xmlns:a16="http://schemas.microsoft.com/office/drawing/2014/main" id="{880CB482-4F26-4F93-A565-3AF93B4D6A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71488" y="2336227"/>
            <a:ext cx="4516610" cy="3387457"/>
          </a:xfrm>
          <a:prstGeom prst="rect">
            <a:avLst/>
          </a:prstGeom>
        </p:spPr>
      </p:pic>
      <p:sp>
        <p:nvSpPr>
          <p:cNvPr id="5" name="Slide Number Placeholder 4">
            <a:extLst>
              <a:ext uri="{FF2B5EF4-FFF2-40B4-BE49-F238E27FC236}">
                <a16:creationId xmlns:a16="http://schemas.microsoft.com/office/drawing/2014/main" id="{84F223B4-BE42-41CE-A8D8-264C199833EA}"/>
              </a:ext>
            </a:extLst>
          </p:cNvPr>
          <p:cNvSpPr>
            <a:spLocks noGrp="1"/>
          </p:cNvSpPr>
          <p:nvPr>
            <p:ph type="sldNum" sz="quarter" idx="12"/>
          </p:nvPr>
        </p:nvSpPr>
        <p:spPr>
          <a:xfrm>
            <a:off x="6553200" y="6356350"/>
            <a:ext cx="2133600" cy="365125"/>
          </a:xfrm>
        </p:spPr>
        <p:txBody>
          <a:bodyPr/>
          <a:lstStyle/>
          <a:p>
            <a:fld id="{C5EB5B64-243B-AC41-AF55-A7B0E9BF081F}" type="slidenum">
              <a:rPr lang="en-US" smtClean="0"/>
              <a:t>5</a:t>
            </a:fld>
            <a:endParaRPr lang="en-US" dirty="0"/>
          </a:p>
        </p:txBody>
      </p:sp>
    </p:spTree>
    <p:extLst>
      <p:ext uri="{BB962C8B-B14F-4D97-AF65-F5344CB8AC3E}">
        <p14:creationId xmlns:p14="http://schemas.microsoft.com/office/powerpoint/2010/main" val="2886561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57FB-07B8-4651-B5B5-B29E6C7848CF}"/>
              </a:ext>
            </a:extLst>
          </p:cNvPr>
          <p:cNvSpPr>
            <a:spLocks noGrp="1"/>
          </p:cNvSpPr>
          <p:nvPr>
            <p:ph type="title"/>
          </p:nvPr>
        </p:nvSpPr>
        <p:spPr>
          <a:xfrm>
            <a:off x="600514" y="575093"/>
            <a:ext cx="8086286" cy="705067"/>
          </a:xfrm>
        </p:spPr>
        <p:txBody>
          <a:bodyPr>
            <a:noAutofit/>
          </a:bodyPr>
          <a:lstStyle/>
          <a:p>
            <a:r>
              <a:rPr lang="en-US" sz="4000" dirty="0"/>
              <a:t>Transition Metal Oxidation States</a:t>
            </a:r>
          </a:p>
        </p:txBody>
      </p:sp>
      <p:sp>
        <p:nvSpPr>
          <p:cNvPr id="3" name="Content Placeholder 2">
            <a:extLst>
              <a:ext uri="{FF2B5EF4-FFF2-40B4-BE49-F238E27FC236}">
                <a16:creationId xmlns:a16="http://schemas.microsoft.com/office/drawing/2014/main" id="{D2D6423E-09C5-4B00-A4D8-D9DCF1C11D7D}"/>
              </a:ext>
            </a:extLst>
          </p:cNvPr>
          <p:cNvSpPr>
            <a:spLocks noGrp="1"/>
          </p:cNvSpPr>
          <p:nvPr>
            <p:ph idx="1"/>
          </p:nvPr>
        </p:nvSpPr>
        <p:spPr>
          <a:xfrm>
            <a:off x="628650" y="1920737"/>
            <a:ext cx="7886700" cy="4212777"/>
          </a:xfrm>
        </p:spPr>
        <p:txBody>
          <a:bodyPr>
            <a:normAutofit lnSpcReduction="10000"/>
          </a:bodyPr>
          <a:lstStyle/>
          <a:p>
            <a:r>
              <a:rPr lang="en-US" dirty="0"/>
              <a:t>Fe(II) analysis</a:t>
            </a:r>
          </a:p>
          <a:p>
            <a:pPr lvl="1"/>
            <a:r>
              <a:rPr lang="en-US" sz="2100" dirty="0"/>
              <a:t>Complex with ferrozine in ammonium acetate buffer</a:t>
            </a:r>
          </a:p>
          <a:p>
            <a:pPr lvl="1"/>
            <a:r>
              <a:rPr lang="en-US" sz="2100" dirty="0"/>
              <a:t>Measure absorbance at 562 nm with UV-Vis spectrometer</a:t>
            </a:r>
          </a:p>
          <a:p>
            <a:pPr lvl="1"/>
            <a:endParaRPr lang="en-US" sz="2100" dirty="0"/>
          </a:p>
          <a:p>
            <a:r>
              <a:rPr lang="en-US" dirty="0"/>
              <a:t>Cu(II) analysis</a:t>
            </a:r>
          </a:p>
          <a:p>
            <a:pPr lvl="1"/>
            <a:r>
              <a:rPr lang="en-US" sz="2100" dirty="0"/>
              <a:t>Complex with polyethyleneimine (PEI) in citrate buffer</a:t>
            </a:r>
          </a:p>
          <a:p>
            <a:pPr lvl="1"/>
            <a:r>
              <a:rPr lang="en-US" sz="2100" dirty="0"/>
              <a:t>Measure absorbance at 280 nm with UV-Vis spectrometer</a:t>
            </a:r>
          </a:p>
          <a:p>
            <a:endParaRPr lang="en-US" sz="2500" dirty="0"/>
          </a:p>
          <a:p>
            <a:r>
              <a:rPr lang="en-US" sz="2500" dirty="0"/>
              <a:t>NOTE: Freezer issues means numbers obtained are not representative of atmospheric conditions</a:t>
            </a:r>
          </a:p>
          <a:p>
            <a:pPr lvl="1"/>
            <a:endParaRPr lang="en-US" sz="2100" dirty="0"/>
          </a:p>
        </p:txBody>
      </p:sp>
      <p:sp>
        <p:nvSpPr>
          <p:cNvPr id="8" name="Slide Number Placeholder 4">
            <a:extLst>
              <a:ext uri="{FF2B5EF4-FFF2-40B4-BE49-F238E27FC236}">
                <a16:creationId xmlns:a16="http://schemas.microsoft.com/office/drawing/2014/main" id="{FACCE80B-89D9-4A31-B277-017E4BBEA6F8}"/>
              </a:ext>
            </a:extLst>
          </p:cNvPr>
          <p:cNvSpPr>
            <a:spLocks noGrp="1"/>
          </p:cNvSpPr>
          <p:nvPr>
            <p:ph type="sldNum" sz="quarter" idx="12"/>
          </p:nvPr>
        </p:nvSpPr>
        <p:spPr>
          <a:xfrm>
            <a:off x="6553200" y="6356350"/>
            <a:ext cx="2133600" cy="365125"/>
          </a:xfrm>
        </p:spPr>
        <p:txBody>
          <a:bodyPr/>
          <a:lstStyle/>
          <a:p>
            <a:fld id="{C5EB5B64-243B-AC41-AF55-A7B0E9BF081F}" type="slidenum">
              <a:rPr lang="en-US" smtClean="0"/>
              <a:t>6</a:t>
            </a:fld>
            <a:endParaRPr lang="en-US" dirty="0"/>
          </a:p>
        </p:txBody>
      </p:sp>
    </p:spTree>
    <p:extLst>
      <p:ext uri="{BB962C8B-B14F-4D97-AF65-F5344CB8AC3E}">
        <p14:creationId xmlns:p14="http://schemas.microsoft.com/office/powerpoint/2010/main" val="369928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C594-043D-476B-8657-E6DDA4DA6862}"/>
              </a:ext>
            </a:extLst>
          </p:cNvPr>
          <p:cNvSpPr>
            <a:spLocks noGrp="1"/>
          </p:cNvSpPr>
          <p:nvPr>
            <p:ph type="title"/>
          </p:nvPr>
        </p:nvSpPr>
        <p:spPr>
          <a:xfrm>
            <a:off x="457200" y="476373"/>
            <a:ext cx="8229600" cy="1143000"/>
          </a:xfrm>
        </p:spPr>
        <p:txBody>
          <a:bodyPr/>
          <a:lstStyle/>
          <a:p>
            <a:r>
              <a:rPr lang="en-US" sz="4000" dirty="0"/>
              <a:t>Results from Photometric Analysis</a:t>
            </a:r>
          </a:p>
        </p:txBody>
      </p:sp>
      <p:sp>
        <p:nvSpPr>
          <p:cNvPr id="3" name="Content Placeholder 2">
            <a:extLst>
              <a:ext uri="{FF2B5EF4-FFF2-40B4-BE49-F238E27FC236}">
                <a16:creationId xmlns:a16="http://schemas.microsoft.com/office/drawing/2014/main" id="{853E9BBF-93FE-4155-B4AC-D6725141F2E5}"/>
              </a:ext>
            </a:extLst>
          </p:cNvPr>
          <p:cNvSpPr>
            <a:spLocks noGrp="1"/>
          </p:cNvSpPr>
          <p:nvPr>
            <p:ph idx="1"/>
          </p:nvPr>
        </p:nvSpPr>
        <p:spPr>
          <a:xfrm>
            <a:off x="457200" y="1459523"/>
            <a:ext cx="8229600" cy="4525963"/>
          </a:xfrm>
        </p:spPr>
        <p:txBody>
          <a:bodyPr/>
          <a:lstStyle/>
          <a:p>
            <a:r>
              <a:rPr lang="en-US" sz="2800" dirty="0"/>
              <a:t>Most Fe(II) samples below instrument detection limits</a:t>
            </a:r>
          </a:p>
          <a:p>
            <a:endParaRPr lang="en-US" sz="2800" dirty="0"/>
          </a:p>
          <a:p>
            <a:endParaRPr lang="en-US" sz="2800" dirty="0"/>
          </a:p>
          <a:p>
            <a:endParaRPr lang="en-US" sz="2800" dirty="0"/>
          </a:p>
          <a:p>
            <a:endParaRPr lang="en-US" sz="2800" dirty="0"/>
          </a:p>
          <a:p>
            <a:endParaRPr lang="en-US" sz="2800" dirty="0"/>
          </a:p>
          <a:p>
            <a:r>
              <a:rPr lang="en-US" sz="2800" dirty="0"/>
              <a:t>All Cu(II) samples below instrument detection limits</a:t>
            </a:r>
          </a:p>
          <a:p>
            <a:r>
              <a:rPr lang="en-US" sz="2800" dirty="0"/>
              <a:t>Currently working on method detection limits</a:t>
            </a:r>
          </a:p>
        </p:txBody>
      </p:sp>
      <p:sp>
        <p:nvSpPr>
          <p:cNvPr id="4" name="Footer Placeholder 3">
            <a:extLst>
              <a:ext uri="{FF2B5EF4-FFF2-40B4-BE49-F238E27FC236}">
                <a16:creationId xmlns:a16="http://schemas.microsoft.com/office/drawing/2014/main" id="{54CE37E7-D5B4-4B45-8C3D-8AE8B7B6BB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FF4EE8-D2DA-4B8D-9767-1FAAD9B3EBB1}"/>
              </a:ext>
            </a:extLst>
          </p:cNvPr>
          <p:cNvSpPr>
            <a:spLocks noGrp="1"/>
          </p:cNvSpPr>
          <p:nvPr>
            <p:ph type="sldNum" sz="quarter" idx="12"/>
          </p:nvPr>
        </p:nvSpPr>
        <p:spPr/>
        <p:txBody>
          <a:bodyPr/>
          <a:lstStyle/>
          <a:p>
            <a:fld id="{C5EB5B64-243B-AC41-AF55-A7B0E9BF081F}" type="slidenum">
              <a:rPr lang="en-US" smtClean="0"/>
              <a:t>7</a:t>
            </a:fld>
            <a:endParaRPr lang="en-US"/>
          </a:p>
        </p:txBody>
      </p:sp>
      <p:graphicFrame>
        <p:nvGraphicFramePr>
          <p:cNvPr id="6" name="Table 5">
            <a:extLst>
              <a:ext uri="{FF2B5EF4-FFF2-40B4-BE49-F238E27FC236}">
                <a16:creationId xmlns:a16="http://schemas.microsoft.com/office/drawing/2014/main" id="{A8B5DEA6-98AD-4AC3-B60E-29D5BF00EE10}"/>
              </a:ext>
            </a:extLst>
          </p:cNvPr>
          <p:cNvGraphicFramePr>
            <a:graphicFrameLocks noGrp="1"/>
          </p:cNvGraphicFramePr>
          <p:nvPr>
            <p:extLst>
              <p:ext uri="{D42A27DB-BD31-4B8C-83A1-F6EECF244321}">
                <p14:modId xmlns:p14="http://schemas.microsoft.com/office/powerpoint/2010/main" val="2453750236"/>
              </p:ext>
            </p:extLst>
          </p:nvPr>
        </p:nvGraphicFramePr>
        <p:xfrm>
          <a:off x="1524000" y="2353603"/>
          <a:ext cx="6096000" cy="24942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638693059"/>
                    </a:ext>
                  </a:extLst>
                </a:gridCol>
                <a:gridCol w="2032000">
                  <a:extLst>
                    <a:ext uri="{9D8B030D-6E8A-4147-A177-3AD203B41FA5}">
                      <a16:colId xmlns:a16="http://schemas.microsoft.com/office/drawing/2014/main" val="1490650"/>
                    </a:ext>
                  </a:extLst>
                </a:gridCol>
                <a:gridCol w="2032000">
                  <a:extLst>
                    <a:ext uri="{9D8B030D-6E8A-4147-A177-3AD203B41FA5}">
                      <a16:colId xmlns:a16="http://schemas.microsoft.com/office/drawing/2014/main" val="1771277547"/>
                    </a:ext>
                  </a:extLst>
                </a:gridCol>
              </a:tblGrid>
              <a:tr h="370840">
                <a:tc>
                  <a:txBody>
                    <a:bodyPr/>
                    <a:lstStyle/>
                    <a:p>
                      <a:pPr algn="ctr"/>
                      <a:r>
                        <a:rPr lang="en-US" dirty="0"/>
                        <a:t>Sample ID</a:t>
                      </a:r>
                    </a:p>
                  </a:txBody>
                  <a:tcPr anchor="ctr"/>
                </a:tc>
                <a:tc>
                  <a:txBody>
                    <a:bodyPr/>
                    <a:lstStyle/>
                    <a:p>
                      <a:pPr algn="ctr"/>
                      <a:r>
                        <a:rPr lang="en-US" dirty="0"/>
                        <a:t>Date and Time (EST)</a:t>
                      </a:r>
                    </a:p>
                  </a:txBody>
                  <a:tcPr anchor="ctr"/>
                </a:tc>
                <a:tc>
                  <a:txBody>
                    <a:bodyPr/>
                    <a:lstStyle/>
                    <a:p>
                      <a:pPr algn="ctr"/>
                      <a:r>
                        <a:rPr lang="en-US" dirty="0"/>
                        <a:t>Concentration (</a:t>
                      </a:r>
                      <a:r>
                        <a:rPr lang="en-US" dirty="0" err="1"/>
                        <a:t>nM</a:t>
                      </a:r>
                      <a:r>
                        <a:rPr lang="en-US" dirty="0"/>
                        <a:t>)</a:t>
                      </a:r>
                    </a:p>
                  </a:txBody>
                  <a:tcPr anchor="ctr"/>
                </a:tc>
                <a:extLst>
                  <a:ext uri="{0D108BD9-81ED-4DB2-BD59-A6C34878D82A}">
                    <a16:rowId xmlns:a16="http://schemas.microsoft.com/office/drawing/2014/main" val="4232913850"/>
                  </a:ext>
                </a:extLst>
              </a:tr>
              <a:tr h="370840">
                <a:tc>
                  <a:txBody>
                    <a:bodyPr/>
                    <a:lstStyle/>
                    <a:p>
                      <a:pPr algn="ctr"/>
                      <a:r>
                        <a:rPr lang="en-US" dirty="0"/>
                        <a:t>17223X1 Rinse</a:t>
                      </a:r>
                    </a:p>
                  </a:txBody>
                  <a:tcPr anchor="ctr"/>
                </a:tc>
                <a:tc>
                  <a:txBody>
                    <a:bodyPr/>
                    <a:lstStyle/>
                    <a:p>
                      <a:pPr algn="ctr"/>
                      <a:r>
                        <a:rPr lang="en-US" dirty="0"/>
                        <a:t>8/11/17</a:t>
                      </a:r>
                    </a:p>
                  </a:txBody>
                  <a:tcPr anchor="ctr"/>
                </a:tc>
                <a:tc>
                  <a:txBody>
                    <a:bodyPr/>
                    <a:lstStyle/>
                    <a:p>
                      <a:pPr algn="ctr"/>
                      <a:r>
                        <a:rPr lang="en-US" dirty="0"/>
                        <a:t>387</a:t>
                      </a:r>
                    </a:p>
                  </a:txBody>
                  <a:tcPr anchor="ctr"/>
                </a:tc>
                <a:extLst>
                  <a:ext uri="{0D108BD9-81ED-4DB2-BD59-A6C34878D82A}">
                    <a16:rowId xmlns:a16="http://schemas.microsoft.com/office/drawing/2014/main" val="1287133885"/>
                  </a:ext>
                </a:extLst>
              </a:tr>
              <a:tr h="370840">
                <a:tc>
                  <a:txBody>
                    <a:bodyPr/>
                    <a:lstStyle/>
                    <a:p>
                      <a:pPr algn="ctr"/>
                      <a:r>
                        <a:rPr lang="en-US" dirty="0"/>
                        <a:t>1722408</a:t>
                      </a:r>
                    </a:p>
                  </a:txBody>
                  <a:tcPr anchor="ctr"/>
                </a:tc>
                <a:tc>
                  <a:txBody>
                    <a:bodyPr/>
                    <a:lstStyle/>
                    <a:p>
                      <a:pPr algn="ctr"/>
                      <a:r>
                        <a:rPr lang="en-US" dirty="0"/>
                        <a:t>8/12, 11a-12p</a:t>
                      </a:r>
                    </a:p>
                  </a:txBody>
                  <a:tcPr anchor="ctr"/>
                </a:tc>
                <a:tc>
                  <a:txBody>
                    <a:bodyPr/>
                    <a:lstStyle/>
                    <a:p>
                      <a:pPr algn="ctr"/>
                      <a:r>
                        <a:rPr lang="en-US" dirty="0"/>
                        <a:t>243</a:t>
                      </a:r>
                    </a:p>
                  </a:txBody>
                  <a:tcPr anchor="ctr"/>
                </a:tc>
                <a:extLst>
                  <a:ext uri="{0D108BD9-81ED-4DB2-BD59-A6C34878D82A}">
                    <a16:rowId xmlns:a16="http://schemas.microsoft.com/office/drawing/2014/main" val="3953537851"/>
                  </a:ext>
                </a:extLst>
              </a:tr>
              <a:tr h="370840">
                <a:tc>
                  <a:txBody>
                    <a:bodyPr/>
                    <a:lstStyle/>
                    <a:p>
                      <a:pPr algn="ctr"/>
                      <a:r>
                        <a:rPr lang="en-US" dirty="0"/>
                        <a:t>1723104</a:t>
                      </a:r>
                    </a:p>
                  </a:txBody>
                  <a:tcPr anchor="ctr"/>
                </a:tc>
                <a:tc>
                  <a:txBody>
                    <a:bodyPr/>
                    <a:lstStyle/>
                    <a:p>
                      <a:pPr algn="ctr"/>
                      <a:r>
                        <a:rPr lang="en-US" dirty="0"/>
                        <a:t>8/19, 8-9a</a:t>
                      </a:r>
                    </a:p>
                  </a:txBody>
                  <a:tcPr anchor="ctr"/>
                </a:tc>
                <a:tc>
                  <a:txBody>
                    <a:bodyPr/>
                    <a:lstStyle/>
                    <a:p>
                      <a:pPr algn="ctr"/>
                      <a:r>
                        <a:rPr lang="en-US" dirty="0"/>
                        <a:t>196</a:t>
                      </a:r>
                    </a:p>
                  </a:txBody>
                  <a:tcPr anchor="ctr"/>
                </a:tc>
                <a:extLst>
                  <a:ext uri="{0D108BD9-81ED-4DB2-BD59-A6C34878D82A}">
                    <a16:rowId xmlns:a16="http://schemas.microsoft.com/office/drawing/2014/main" val="2709844422"/>
                  </a:ext>
                </a:extLst>
              </a:tr>
              <a:tr h="370840">
                <a:tc>
                  <a:txBody>
                    <a:bodyPr/>
                    <a:lstStyle/>
                    <a:p>
                      <a:pPr algn="ctr"/>
                      <a:r>
                        <a:rPr lang="en-US" dirty="0"/>
                        <a:t>1723111</a:t>
                      </a:r>
                    </a:p>
                  </a:txBody>
                  <a:tcPr anchor="ctr"/>
                </a:tc>
                <a:tc>
                  <a:txBody>
                    <a:bodyPr/>
                    <a:lstStyle/>
                    <a:p>
                      <a:pPr algn="ctr"/>
                      <a:r>
                        <a:rPr lang="en-US" dirty="0"/>
                        <a:t>8/19-8/20, 5p-5a</a:t>
                      </a:r>
                    </a:p>
                  </a:txBody>
                  <a:tcPr anchor="ctr"/>
                </a:tc>
                <a:tc>
                  <a:txBody>
                    <a:bodyPr/>
                    <a:lstStyle/>
                    <a:p>
                      <a:pPr algn="ctr"/>
                      <a:r>
                        <a:rPr lang="en-US" dirty="0"/>
                        <a:t>196</a:t>
                      </a:r>
                    </a:p>
                  </a:txBody>
                  <a:tcPr anchor="ctr"/>
                </a:tc>
                <a:extLst>
                  <a:ext uri="{0D108BD9-81ED-4DB2-BD59-A6C34878D82A}">
                    <a16:rowId xmlns:a16="http://schemas.microsoft.com/office/drawing/2014/main" val="3181876630"/>
                  </a:ext>
                </a:extLst>
              </a:tr>
              <a:tr h="370840">
                <a:tc>
                  <a:txBody>
                    <a:bodyPr/>
                    <a:lstStyle/>
                    <a:p>
                      <a:pPr algn="ctr"/>
                      <a:r>
                        <a:rPr lang="en-US" dirty="0"/>
                        <a:t>1723204</a:t>
                      </a:r>
                    </a:p>
                  </a:txBody>
                  <a:tcPr anchor="ctr"/>
                </a:tc>
                <a:tc>
                  <a:txBody>
                    <a:bodyPr/>
                    <a:lstStyle/>
                    <a:p>
                      <a:pPr algn="ctr"/>
                      <a:r>
                        <a:rPr lang="en-US" dirty="0"/>
                        <a:t>8/20, 10-11a</a:t>
                      </a:r>
                    </a:p>
                  </a:txBody>
                  <a:tcPr anchor="ctr"/>
                </a:tc>
                <a:tc>
                  <a:txBody>
                    <a:bodyPr/>
                    <a:lstStyle/>
                    <a:p>
                      <a:pPr algn="ctr"/>
                      <a:r>
                        <a:rPr lang="en-US" dirty="0"/>
                        <a:t>386</a:t>
                      </a:r>
                    </a:p>
                  </a:txBody>
                  <a:tcPr anchor="ctr"/>
                </a:tc>
                <a:extLst>
                  <a:ext uri="{0D108BD9-81ED-4DB2-BD59-A6C34878D82A}">
                    <a16:rowId xmlns:a16="http://schemas.microsoft.com/office/drawing/2014/main" val="1346289403"/>
                  </a:ext>
                </a:extLst>
              </a:tr>
            </a:tbl>
          </a:graphicData>
        </a:graphic>
      </p:graphicFrame>
      <p:sp>
        <p:nvSpPr>
          <p:cNvPr id="7" name="TextBox 6">
            <a:extLst>
              <a:ext uri="{FF2B5EF4-FFF2-40B4-BE49-F238E27FC236}">
                <a16:creationId xmlns:a16="http://schemas.microsoft.com/office/drawing/2014/main" id="{43A82E30-7CA7-42CC-90AC-9FFEB4ADAB72}"/>
              </a:ext>
            </a:extLst>
          </p:cNvPr>
          <p:cNvSpPr txBox="1"/>
          <p:nvPr/>
        </p:nvSpPr>
        <p:spPr>
          <a:xfrm>
            <a:off x="7620000" y="2446581"/>
            <a:ext cx="1460695" cy="230832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*Siefert et al. 1998 measured Fe(II):</a:t>
            </a:r>
          </a:p>
          <a:p>
            <a:r>
              <a:rPr lang="en-US" sz="1600" dirty="0">
                <a:latin typeface="Arial" panose="020B0604020202020204" pitchFamily="34" charset="0"/>
                <a:cs typeface="Arial" panose="020B0604020202020204" pitchFamily="34" charset="0"/>
              </a:rPr>
              <a:t>-Fe(II) </a:t>
            </a:r>
            <a:r>
              <a:rPr lang="en-US" sz="1600" dirty="0" err="1">
                <a:latin typeface="Arial" panose="020B0604020202020204" pitchFamily="34" charset="0"/>
                <a:cs typeface="Arial" panose="020B0604020202020204" pitchFamily="34" charset="0"/>
              </a:rPr>
              <a:t>concs</a:t>
            </a:r>
            <a:r>
              <a:rPr lang="en-US" sz="1600" dirty="0">
                <a:latin typeface="Arial" panose="020B0604020202020204" pitchFamily="34" charset="0"/>
                <a:cs typeface="Arial" panose="020B0604020202020204" pitchFamily="34" charset="0"/>
              </a:rPr>
              <a:t> were same order of mag, but some in 1000s of </a:t>
            </a:r>
            <a:r>
              <a:rPr lang="en-US" sz="1600" dirty="0" err="1">
                <a:latin typeface="Arial" panose="020B0604020202020204" pitchFamily="34" charset="0"/>
                <a:cs typeface="Arial" panose="020B0604020202020204" pitchFamily="34" charset="0"/>
              </a:rPr>
              <a:t>nM</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349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89177D-E37A-4AEB-88AB-23FBDF8CBBED}"/>
              </a:ext>
            </a:extLst>
          </p:cNvPr>
          <p:cNvPicPr>
            <a:picLocks noChangeAspect="1"/>
          </p:cNvPicPr>
          <p:nvPr/>
        </p:nvPicPr>
        <p:blipFill>
          <a:blip r:embed="rId3"/>
          <a:stretch>
            <a:fillRect/>
          </a:stretch>
        </p:blipFill>
        <p:spPr>
          <a:xfrm>
            <a:off x="5285936" y="1384550"/>
            <a:ext cx="3400864" cy="4534486"/>
          </a:xfrm>
          <a:prstGeom prst="rect">
            <a:avLst/>
          </a:prstGeom>
        </p:spPr>
      </p:pic>
      <p:sp>
        <p:nvSpPr>
          <p:cNvPr id="2" name="Title 1">
            <a:extLst>
              <a:ext uri="{FF2B5EF4-FFF2-40B4-BE49-F238E27FC236}">
                <a16:creationId xmlns:a16="http://schemas.microsoft.com/office/drawing/2014/main" id="{D804BA30-3768-413B-9B02-728EF002B0C4}"/>
              </a:ext>
            </a:extLst>
          </p:cNvPr>
          <p:cNvSpPr>
            <a:spLocks noGrp="1"/>
          </p:cNvSpPr>
          <p:nvPr>
            <p:ph type="title"/>
          </p:nvPr>
        </p:nvSpPr>
        <p:spPr>
          <a:xfrm>
            <a:off x="2396783" y="506299"/>
            <a:ext cx="4350433" cy="659594"/>
          </a:xfrm>
        </p:spPr>
        <p:txBody>
          <a:bodyPr/>
          <a:lstStyle/>
          <a:p>
            <a:r>
              <a:rPr lang="en-US" sz="4000" dirty="0"/>
              <a:t>Future Analysis</a:t>
            </a:r>
          </a:p>
        </p:txBody>
      </p:sp>
      <p:sp>
        <p:nvSpPr>
          <p:cNvPr id="3" name="Content Placeholder 2">
            <a:extLst>
              <a:ext uri="{FF2B5EF4-FFF2-40B4-BE49-F238E27FC236}">
                <a16:creationId xmlns:a16="http://schemas.microsoft.com/office/drawing/2014/main" id="{9108A695-720B-4829-A0C9-F409C3E540C7}"/>
              </a:ext>
            </a:extLst>
          </p:cNvPr>
          <p:cNvSpPr>
            <a:spLocks noGrp="1"/>
          </p:cNvSpPr>
          <p:nvPr>
            <p:ph idx="1"/>
          </p:nvPr>
        </p:nvSpPr>
        <p:spPr>
          <a:xfrm>
            <a:off x="559192" y="1899804"/>
            <a:ext cx="4726744" cy="4248442"/>
          </a:xfrm>
        </p:spPr>
        <p:txBody>
          <a:bodyPr>
            <a:normAutofit fontScale="77500" lnSpcReduction="20000"/>
          </a:bodyPr>
          <a:lstStyle/>
          <a:p>
            <a:r>
              <a:rPr lang="en-US" sz="3400" dirty="0"/>
              <a:t>Total concentrations</a:t>
            </a:r>
          </a:p>
          <a:p>
            <a:pPr lvl="1"/>
            <a:r>
              <a:rPr lang="en-US" dirty="0"/>
              <a:t>High-resolution inductively-coupled plasma mass spectrometer (Johnson group, UCI)</a:t>
            </a:r>
          </a:p>
          <a:p>
            <a:pPr lvl="1"/>
            <a:r>
              <a:rPr lang="en-US" dirty="0"/>
              <a:t>Obtain Fe(III) and Cu(I) concentrations by difference</a:t>
            </a:r>
          </a:p>
          <a:p>
            <a:pPr lvl="1"/>
            <a:endParaRPr lang="en-US" dirty="0"/>
          </a:p>
          <a:p>
            <a:r>
              <a:rPr lang="en-US" sz="3400" dirty="0"/>
              <a:t>Identify carboxylic acids</a:t>
            </a:r>
          </a:p>
          <a:p>
            <a:pPr lvl="1"/>
            <a:r>
              <a:rPr lang="en-US" dirty="0"/>
              <a:t>Analyze via LC-MS for identities and concentrations (Saltzman group, UCI)</a:t>
            </a:r>
          </a:p>
        </p:txBody>
      </p:sp>
      <p:sp>
        <p:nvSpPr>
          <p:cNvPr id="5" name="Slide Number Placeholder 4">
            <a:extLst>
              <a:ext uri="{FF2B5EF4-FFF2-40B4-BE49-F238E27FC236}">
                <a16:creationId xmlns:a16="http://schemas.microsoft.com/office/drawing/2014/main" id="{95EB42D9-8DCF-46A0-9180-CC2DB923108B}"/>
              </a:ext>
            </a:extLst>
          </p:cNvPr>
          <p:cNvSpPr>
            <a:spLocks noGrp="1"/>
          </p:cNvSpPr>
          <p:nvPr>
            <p:ph type="sldNum" sz="quarter" idx="12"/>
          </p:nvPr>
        </p:nvSpPr>
        <p:spPr>
          <a:xfrm>
            <a:off x="6553200" y="6356350"/>
            <a:ext cx="2133600" cy="365125"/>
          </a:xfrm>
        </p:spPr>
        <p:txBody>
          <a:bodyPr/>
          <a:lstStyle/>
          <a:p>
            <a:fld id="{C5EB5B64-243B-AC41-AF55-A7B0E9BF081F}" type="slidenum">
              <a:rPr lang="en-US" smtClean="0"/>
              <a:t>8</a:t>
            </a:fld>
            <a:endParaRPr lang="en-US" dirty="0"/>
          </a:p>
        </p:txBody>
      </p:sp>
    </p:spTree>
    <p:extLst>
      <p:ext uri="{BB962C8B-B14F-4D97-AF65-F5344CB8AC3E}">
        <p14:creationId xmlns:p14="http://schemas.microsoft.com/office/powerpoint/2010/main" val="353331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7E40-FBC9-490C-895D-3123851BFE97}"/>
              </a:ext>
            </a:extLst>
          </p:cNvPr>
          <p:cNvSpPr>
            <a:spLocks noGrp="1"/>
          </p:cNvSpPr>
          <p:nvPr>
            <p:ph type="title"/>
          </p:nvPr>
        </p:nvSpPr>
        <p:spPr>
          <a:xfrm>
            <a:off x="457200" y="462305"/>
            <a:ext cx="8229600" cy="1143000"/>
          </a:xfrm>
        </p:spPr>
        <p:txBody>
          <a:bodyPr/>
          <a:lstStyle/>
          <a:p>
            <a:r>
              <a:rPr lang="en-US" sz="4000" dirty="0"/>
              <a:t>Future Improvements on Analysis</a:t>
            </a:r>
          </a:p>
        </p:txBody>
      </p:sp>
      <p:sp>
        <p:nvSpPr>
          <p:cNvPr id="3" name="Content Placeholder 2">
            <a:extLst>
              <a:ext uri="{FF2B5EF4-FFF2-40B4-BE49-F238E27FC236}">
                <a16:creationId xmlns:a16="http://schemas.microsoft.com/office/drawing/2014/main" id="{58E7A789-3E26-477B-ADDB-1000730183DA}"/>
              </a:ext>
            </a:extLst>
          </p:cNvPr>
          <p:cNvSpPr>
            <a:spLocks noGrp="1"/>
          </p:cNvSpPr>
          <p:nvPr>
            <p:ph idx="1"/>
          </p:nvPr>
        </p:nvSpPr>
        <p:spPr/>
        <p:txBody>
          <a:bodyPr/>
          <a:lstStyle/>
          <a:p>
            <a:r>
              <a:rPr lang="en-US" dirty="0"/>
              <a:t>Measure concentrations immediately for oxidation state analysis</a:t>
            </a:r>
          </a:p>
          <a:p>
            <a:endParaRPr lang="en-US" dirty="0"/>
          </a:p>
          <a:p>
            <a:r>
              <a:rPr lang="en-US" dirty="0"/>
              <a:t>Reduce storage time for total metals analysis</a:t>
            </a:r>
          </a:p>
        </p:txBody>
      </p:sp>
      <p:sp>
        <p:nvSpPr>
          <p:cNvPr id="4" name="Footer Placeholder 3">
            <a:extLst>
              <a:ext uri="{FF2B5EF4-FFF2-40B4-BE49-F238E27FC236}">
                <a16:creationId xmlns:a16="http://schemas.microsoft.com/office/drawing/2014/main" id="{266E7E0B-BE09-4B3A-9B5B-7AA0FD0CF2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8CAEFF-1F34-4A99-94A7-E654179E80EB}"/>
              </a:ext>
            </a:extLst>
          </p:cNvPr>
          <p:cNvSpPr>
            <a:spLocks noGrp="1"/>
          </p:cNvSpPr>
          <p:nvPr>
            <p:ph type="sldNum" sz="quarter" idx="12"/>
          </p:nvPr>
        </p:nvSpPr>
        <p:spPr/>
        <p:txBody>
          <a:bodyPr/>
          <a:lstStyle/>
          <a:p>
            <a:fld id="{C5EB5B64-243B-AC41-AF55-A7B0E9BF081F}" type="slidenum">
              <a:rPr lang="en-US" smtClean="0"/>
              <a:t>9</a:t>
            </a:fld>
            <a:endParaRPr lang="en-US"/>
          </a:p>
        </p:txBody>
      </p:sp>
    </p:spTree>
    <p:extLst>
      <p:ext uri="{BB962C8B-B14F-4D97-AF65-F5344CB8AC3E}">
        <p14:creationId xmlns:p14="http://schemas.microsoft.com/office/powerpoint/2010/main" val="28269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uci-powerpoint-template-1</Template>
  <TotalTime>7403</TotalTime>
  <Words>854</Words>
  <Application>Microsoft Office PowerPoint</Application>
  <PresentationFormat>On-screen Show (4:3)</PresentationFormat>
  <Paragraphs>148</Paragraphs>
  <Slides>12</Slides>
  <Notes>7</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Cambria Math</vt:lpstr>
      <vt:lpstr>Gill Sans MT Condensed</vt:lpstr>
      <vt:lpstr>Tahoma</vt:lpstr>
      <vt:lpstr>Times New Roman</vt:lpstr>
      <vt:lpstr>Wingdings</vt:lpstr>
      <vt:lpstr>Custom Design</vt:lpstr>
      <vt:lpstr>CPOC Pilot Study: Transition Metals Update</vt:lpstr>
      <vt:lpstr>Cloud Processing </vt:lpstr>
      <vt:lpstr>PowerPoint Presentation</vt:lpstr>
      <vt:lpstr>Cloud collection system</vt:lpstr>
      <vt:lpstr>Cloud collection system</vt:lpstr>
      <vt:lpstr>Transition Metal Oxidation States</vt:lpstr>
      <vt:lpstr>Results from Photometric Analysis</vt:lpstr>
      <vt:lpstr>Future Analysis</vt:lpstr>
      <vt:lpstr>Future Improvements on Analysis</vt:lpstr>
      <vt:lpstr>PowerPoint Presentation</vt:lpstr>
      <vt:lpstr>PowerPoint Presentation</vt:lpstr>
      <vt:lpstr>Motivation</vt:lpstr>
    </vt:vector>
  </TitlesOfParts>
  <Company>University of California,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dc:creator>
  <cp:lastModifiedBy>Amy</cp:lastModifiedBy>
  <cp:revision>55</cp:revision>
  <dcterms:created xsi:type="dcterms:W3CDTF">2017-08-03T20:42:26Z</dcterms:created>
  <dcterms:modified xsi:type="dcterms:W3CDTF">2018-03-15T21:25:37Z</dcterms:modified>
</cp:coreProperties>
</file>